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7" r:id="rId2"/>
    <p:sldId id="268" r:id="rId3"/>
    <p:sldId id="282" r:id="rId4"/>
    <p:sldId id="278" r:id="rId5"/>
    <p:sldId id="279" r:id="rId6"/>
    <p:sldId id="280" r:id="rId7"/>
    <p:sldId id="269" r:id="rId8"/>
    <p:sldId id="281" r:id="rId9"/>
    <p:sldId id="283" r:id="rId10"/>
    <p:sldId id="271" r:id="rId11"/>
    <p:sldId id="286" r:id="rId12"/>
    <p:sldId id="272" r:id="rId13"/>
    <p:sldId id="273" r:id="rId14"/>
    <p:sldId id="274" r:id="rId15"/>
    <p:sldId id="275" r:id="rId16"/>
    <p:sldId id="285" r:id="rId17"/>
    <p:sldId id="276" r:id="rId18"/>
    <p:sldId id="277" r:id="rId19"/>
    <p:sldId id="287" r:id="rId20"/>
    <p:sldId id="288" r:id="rId21"/>
    <p:sldId id="289" r:id="rId22"/>
    <p:sldId id="290" r:id="rId2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0" autoAdjust="0"/>
    <p:restoredTop sz="83933" autoAdjust="0"/>
  </p:normalViewPr>
  <p:slideViewPr>
    <p:cSldViewPr snapToGrid="0" snapToObjects="1">
      <p:cViewPr>
        <p:scale>
          <a:sx n="104" d="100"/>
          <a:sy n="104" d="100"/>
        </p:scale>
        <p:origin x="-183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B1ADAFAB-6D60-403C-B4CE-C4C1EBE5EFFE}" type="datetimeFigureOut">
              <a:rPr lang="en-US" smtClean="0"/>
              <a:t>5/28/2020</a:t>
            </a:fld>
            <a:endParaRPr lang="en-US" dirty="0"/>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28618AC1-0DCF-428C-9385-7CE238D65FBA}" type="slidenum">
              <a:rPr lang="en-US" smtClean="0"/>
              <a:t>‹#›</a:t>
            </a:fld>
            <a:endParaRPr lang="en-US" dirty="0"/>
          </a:p>
        </p:txBody>
      </p:sp>
    </p:spTree>
    <p:extLst>
      <p:ext uri="{BB962C8B-B14F-4D97-AF65-F5344CB8AC3E}">
        <p14:creationId xmlns:p14="http://schemas.microsoft.com/office/powerpoint/2010/main" val="98705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0495B09-40F6-446C-BDD3-B6DE896694E3}" type="datetimeFigureOut">
              <a:rPr lang="en-US" smtClean="0"/>
              <a:t>5/28/2020</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18719E89-3AA6-48C4-859B-A1C466F43B8C}" type="slidenum">
              <a:rPr lang="en-US" smtClean="0"/>
              <a:t>‹#›</a:t>
            </a:fld>
            <a:endParaRPr lang="en-US" dirty="0"/>
          </a:p>
        </p:txBody>
      </p:sp>
    </p:spTree>
    <p:extLst>
      <p:ext uri="{BB962C8B-B14F-4D97-AF65-F5344CB8AC3E}">
        <p14:creationId xmlns:p14="http://schemas.microsoft.com/office/powerpoint/2010/main" val="410485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19E89-3AA6-48C4-859B-A1C466F43B8C}" type="slidenum">
              <a:rPr lang="en-US" smtClean="0"/>
              <a:t>4</a:t>
            </a:fld>
            <a:endParaRPr lang="en-US" dirty="0"/>
          </a:p>
        </p:txBody>
      </p:sp>
    </p:spTree>
    <p:extLst>
      <p:ext uri="{BB962C8B-B14F-4D97-AF65-F5344CB8AC3E}">
        <p14:creationId xmlns:p14="http://schemas.microsoft.com/office/powerpoint/2010/main" val="179926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19E89-3AA6-48C4-859B-A1C466F43B8C}" type="slidenum">
              <a:rPr lang="en-US" smtClean="0"/>
              <a:t>5</a:t>
            </a:fld>
            <a:endParaRPr lang="en-US" dirty="0"/>
          </a:p>
        </p:txBody>
      </p:sp>
    </p:spTree>
    <p:extLst>
      <p:ext uri="{BB962C8B-B14F-4D97-AF65-F5344CB8AC3E}">
        <p14:creationId xmlns:p14="http://schemas.microsoft.com/office/powerpoint/2010/main" val="335394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19E89-3AA6-48C4-859B-A1C466F43B8C}" type="slidenum">
              <a:rPr lang="en-US" smtClean="0"/>
              <a:t>6</a:t>
            </a:fld>
            <a:endParaRPr lang="en-US" dirty="0"/>
          </a:p>
        </p:txBody>
      </p:sp>
    </p:spTree>
    <p:extLst>
      <p:ext uri="{BB962C8B-B14F-4D97-AF65-F5344CB8AC3E}">
        <p14:creationId xmlns:p14="http://schemas.microsoft.com/office/powerpoint/2010/main" val="410213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19E89-3AA6-48C4-859B-A1C466F43B8C}" type="slidenum">
              <a:rPr lang="en-US" smtClean="0"/>
              <a:t>8</a:t>
            </a:fld>
            <a:endParaRPr lang="en-US" dirty="0"/>
          </a:p>
        </p:txBody>
      </p:sp>
    </p:spTree>
    <p:extLst>
      <p:ext uri="{BB962C8B-B14F-4D97-AF65-F5344CB8AC3E}">
        <p14:creationId xmlns:p14="http://schemas.microsoft.com/office/powerpoint/2010/main" val="89787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19E89-3AA6-48C4-859B-A1C466F43B8C}" type="slidenum">
              <a:rPr lang="en-US" smtClean="0"/>
              <a:t>9</a:t>
            </a:fld>
            <a:endParaRPr lang="en-US" dirty="0"/>
          </a:p>
        </p:txBody>
      </p:sp>
    </p:spTree>
    <p:extLst>
      <p:ext uri="{BB962C8B-B14F-4D97-AF65-F5344CB8AC3E}">
        <p14:creationId xmlns:p14="http://schemas.microsoft.com/office/powerpoint/2010/main" val="202744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cable, bed&#10;&#10;Description automatically generated">
            <a:extLst>
              <a:ext uri="{FF2B5EF4-FFF2-40B4-BE49-F238E27FC236}">
                <a16:creationId xmlns="" xmlns:a16="http://schemas.microsoft.com/office/drawing/2014/main" id="{C490824E-30DA-43C5-B3F3-C8937391DCF8}"/>
              </a:ext>
            </a:extLst>
          </p:cNvPr>
          <p:cNvPicPr>
            <a:picLocks noChangeAspect="1"/>
          </p:cNvPicPr>
          <p:nvPr userDrawn="1"/>
        </p:nvPicPr>
        <p:blipFill>
          <a:blip r:embed="rId2"/>
          <a:srcRect/>
          <a:stretch>
            <a:fillRect/>
          </a:stretch>
        </p:blipFill>
        <p:spPr>
          <a:xfrm>
            <a:off x="0" y="0"/>
            <a:ext cx="9144000" cy="6858000"/>
          </a:xfrm>
          <a:prstGeom prst="rect">
            <a:avLst/>
          </a:prstGeom>
        </p:spPr>
      </p:pic>
    </p:spTree>
    <p:extLst>
      <p:ext uri="{BB962C8B-B14F-4D97-AF65-F5344CB8AC3E}">
        <p14:creationId xmlns:p14="http://schemas.microsoft.com/office/powerpoint/2010/main" val="342303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cable, bed&#10;&#10;Description automatically generated">
            <a:extLst>
              <a:ext uri="{FF2B5EF4-FFF2-40B4-BE49-F238E27FC236}">
                <a16:creationId xmlns="" xmlns:a16="http://schemas.microsoft.com/office/drawing/2014/main" id="{C490824E-30DA-43C5-B3F3-C8937391DCF8}"/>
              </a:ext>
            </a:extLst>
          </p:cNvPr>
          <p:cNvPicPr>
            <a:picLocks noChangeAspect="1"/>
          </p:cNvPicPr>
          <p:nvPr userDrawn="1"/>
        </p:nvPicPr>
        <p:blipFill>
          <a:blip r:embed="rId2"/>
          <a:srcRect/>
          <a:stretch>
            <a:fillRect/>
          </a:stretch>
        </p:blipFill>
        <p:spPr>
          <a:xfrm>
            <a:off x="0" y="0"/>
            <a:ext cx="9144000" cy="6858000"/>
          </a:xfrm>
          <a:prstGeom prst="rect">
            <a:avLst/>
          </a:prstGeom>
        </p:spPr>
      </p:pic>
      <p:sp>
        <p:nvSpPr>
          <p:cNvPr id="3" name="Title 1">
            <a:extLst>
              <a:ext uri="{FF2B5EF4-FFF2-40B4-BE49-F238E27FC236}">
                <a16:creationId xmlns="" xmlns:a16="http://schemas.microsoft.com/office/drawing/2014/main" id="{E4C9D8FD-37AD-43B9-A34B-CFAB48C2D4CA}"/>
              </a:ext>
            </a:extLst>
          </p:cNvPr>
          <p:cNvSpPr>
            <a:spLocks noGrp="1"/>
          </p:cNvSpPr>
          <p:nvPr>
            <p:ph type="ctrTitle"/>
          </p:nvPr>
        </p:nvSpPr>
        <p:spPr>
          <a:xfrm>
            <a:off x="685800" y="1783583"/>
            <a:ext cx="7772400" cy="1470025"/>
          </a:xfrm>
          <a:prstGeom prst="rect">
            <a:avLst/>
          </a:prstGeom>
        </p:spPr>
        <p:txBody>
          <a:bodyPr/>
          <a:lstStyle/>
          <a:p>
            <a:endParaRPr lang="en-US" dirty="0"/>
          </a:p>
        </p:txBody>
      </p:sp>
      <p:sp>
        <p:nvSpPr>
          <p:cNvPr id="4" name="Subtitle 2">
            <a:extLst>
              <a:ext uri="{FF2B5EF4-FFF2-40B4-BE49-F238E27FC236}">
                <a16:creationId xmlns="" xmlns:a16="http://schemas.microsoft.com/office/drawing/2014/main" id="{7C2299A1-C973-4F28-8BE0-225D6F2267FA}"/>
              </a:ext>
            </a:extLst>
          </p:cNvPr>
          <p:cNvSpPr>
            <a:spLocks noGrp="1"/>
          </p:cNvSpPr>
          <p:nvPr>
            <p:ph type="subTitle" idx="1"/>
          </p:nvPr>
        </p:nvSpPr>
        <p:spPr>
          <a:xfrm>
            <a:off x="1371600" y="3429000"/>
            <a:ext cx="6400800" cy="17526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02233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cable&#10;&#10;Description automatically generated">
            <a:extLst>
              <a:ext uri="{FF2B5EF4-FFF2-40B4-BE49-F238E27FC236}">
                <a16:creationId xmlns="" xmlns:a16="http://schemas.microsoft.com/office/drawing/2014/main" id="{A370A1BD-0500-4752-8BCA-FBC7E1B979A3}"/>
              </a:ext>
            </a:extLst>
          </p:cNvPr>
          <p:cNvPicPr>
            <a:picLocks noChangeAspect="1"/>
          </p:cNvPicPr>
          <p:nvPr userDrawn="1"/>
        </p:nvPicPr>
        <p:blipFill>
          <a:blip r:embed="rId2"/>
          <a:srcRect/>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378FF2E7-379E-47AB-809A-090D75599ECF}"/>
              </a:ext>
            </a:extLst>
          </p:cNvPr>
          <p:cNvSpPr>
            <a:spLocks noGrp="1"/>
          </p:cNvSpPr>
          <p:nvPr>
            <p:ph type="title"/>
          </p:nvPr>
        </p:nvSpPr>
        <p:spPr>
          <a:xfrm>
            <a:off x="457200" y="49926"/>
            <a:ext cx="8229600" cy="1143000"/>
          </a:xfrm>
          <a:prstGeom prst="rect">
            <a:avLst/>
          </a:prstGeom>
        </p:spPr>
        <p:txBody>
          <a:bodyPr/>
          <a:lstStyle>
            <a:lvl1pPr>
              <a:defRPr>
                <a:latin typeface="Raleway" panose="020B0503030101060003" pitchFamily="34" charset="0"/>
              </a:defRPr>
            </a:lvl1pPr>
          </a:lstStyle>
          <a:p>
            <a:endParaRPr lang="en-US" dirty="0"/>
          </a:p>
        </p:txBody>
      </p:sp>
      <p:sp>
        <p:nvSpPr>
          <p:cNvPr id="6" name="Content Placeholder 2">
            <a:extLst>
              <a:ext uri="{FF2B5EF4-FFF2-40B4-BE49-F238E27FC236}">
                <a16:creationId xmlns="" xmlns:a16="http://schemas.microsoft.com/office/drawing/2014/main" id="{D8E82A84-B5D6-4FFD-8260-DF0FE1A986A0}"/>
              </a:ext>
            </a:extLst>
          </p:cNvPr>
          <p:cNvSpPr>
            <a:spLocks noGrp="1"/>
          </p:cNvSpPr>
          <p:nvPr>
            <p:ph idx="1"/>
          </p:nvPr>
        </p:nvSpPr>
        <p:spPr>
          <a:xfrm>
            <a:off x="457200" y="1528683"/>
            <a:ext cx="8229600" cy="3447394"/>
          </a:xfrm>
          <a:prstGeom prst="rect">
            <a:avLst/>
          </a:prstGeom>
        </p:spPr>
        <p:txBody>
          <a:bodyPr/>
          <a:lstStyle>
            <a:lvl1pPr>
              <a:defRPr>
                <a:latin typeface="Raleway" panose="020B0503030101060003" pitchFamily="34" charset="0"/>
              </a:defRPr>
            </a:lvl1pPr>
          </a:lstStyle>
          <a:p>
            <a:endParaRPr lang="en-US" dirty="0"/>
          </a:p>
        </p:txBody>
      </p:sp>
    </p:spTree>
    <p:extLst>
      <p:ext uri="{BB962C8B-B14F-4D97-AF65-F5344CB8AC3E}">
        <p14:creationId xmlns:p14="http://schemas.microsoft.com/office/powerpoint/2010/main" val="296057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F734424-1F5A-2E49-AAB8-E24BB21E99EA}" type="datetimeFigureOut">
              <a:rPr lang="en-US" smtClean="0"/>
              <a:pPr/>
              <a:t>5/28/2020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9C8B3D-B936-AD46-A850-D5491B035A00}" type="slidenum">
              <a:rPr lang="en-US" smtClean="0"/>
              <a:pPr/>
              <a:t>‹#›</a:t>
            </a:fld>
            <a:endParaRPr lang="en-US" dirty="0"/>
          </a:p>
        </p:txBody>
      </p:sp>
    </p:spTree>
    <p:extLst>
      <p:ext uri="{BB962C8B-B14F-4D97-AF65-F5344CB8AC3E}">
        <p14:creationId xmlns:p14="http://schemas.microsoft.com/office/powerpoint/2010/main" val="2135221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05605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BFB6404-2AD8-41C2-A3F1-610EC333A4F0}"/>
              </a:ext>
            </a:extLst>
          </p:cNvPr>
          <p:cNvSpPr/>
          <p:nvPr/>
        </p:nvSpPr>
        <p:spPr>
          <a:xfrm>
            <a:off x="0" y="1746504"/>
            <a:ext cx="9144000" cy="5111496"/>
          </a:xfrm>
          <a:prstGeom prst="rect">
            <a:avLst/>
          </a:prstGeom>
          <a:solidFill>
            <a:srgbClr val="F9F8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 xmlns:a16="http://schemas.microsoft.com/office/drawing/2014/main" id="{73BB03EB-2B55-43B4-964C-7B08E8FF141B}"/>
              </a:ext>
            </a:extLst>
          </p:cNvPr>
          <p:cNvSpPr>
            <a:spLocks noGrp="1"/>
          </p:cNvSpPr>
          <p:nvPr>
            <p:ph type="ctrTitle"/>
          </p:nvPr>
        </p:nvSpPr>
        <p:spPr>
          <a:xfrm>
            <a:off x="685800" y="1609344"/>
            <a:ext cx="7772400" cy="1728216"/>
          </a:xfrm>
        </p:spPr>
        <p:txBody>
          <a:bodyPr/>
          <a:lstStyle/>
          <a:p>
            <a:r>
              <a:rPr lang="en-US" sz="3600" dirty="0">
                <a:latin typeface="Raleway" panose="020B0503030101060003" pitchFamily="34" charset="0"/>
              </a:rPr>
              <a:t>Paycheck Protection Program </a:t>
            </a:r>
            <a:br>
              <a:rPr lang="en-US" sz="3600" dirty="0">
                <a:latin typeface="Raleway" panose="020B0503030101060003" pitchFamily="34" charset="0"/>
              </a:rPr>
            </a:br>
            <a:r>
              <a:rPr lang="en-US" sz="3600" dirty="0">
                <a:latin typeface="Raleway" panose="020B0503030101060003" pitchFamily="34" charset="0"/>
              </a:rPr>
              <a:t>Loan Forgiveness Webinar</a:t>
            </a:r>
          </a:p>
        </p:txBody>
      </p:sp>
      <p:pic>
        <p:nvPicPr>
          <p:cNvPr id="6" name="Picture 5">
            <a:extLst>
              <a:ext uri="{FF2B5EF4-FFF2-40B4-BE49-F238E27FC236}">
                <a16:creationId xmlns="" xmlns:a16="http://schemas.microsoft.com/office/drawing/2014/main" id="{7152E178-F187-44BE-A01D-EC4C04D51243}"/>
              </a:ext>
            </a:extLst>
          </p:cNvPr>
          <p:cNvPicPr>
            <a:picLocks noChangeAspect="1"/>
          </p:cNvPicPr>
          <p:nvPr/>
        </p:nvPicPr>
        <p:blipFill>
          <a:blip r:embed="rId2"/>
          <a:stretch>
            <a:fillRect/>
          </a:stretch>
        </p:blipFill>
        <p:spPr>
          <a:xfrm>
            <a:off x="1901951" y="2865998"/>
            <a:ext cx="5502569" cy="3671962"/>
          </a:xfrm>
          <a:prstGeom prst="rect">
            <a:avLst/>
          </a:prstGeom>
        </p:spPr>
      </p:pic>
    </p:spTree>
    <p:extLst>
      <p:ext uri="{BB962C8B-B14F-4D97-AF65-F5344CB8AC3E}">
        <p14:creationId xmlns:p14="http://schemas.microsoft.com/office/powerpoint/2010/main" val="98875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457200" y="380144"/>
            <a:ext cx="8229600" cy="773130"/>
          </a:xfrm>
        </p:spPr>
        <p:txBody>
          <a:bodyPr/>
          <a:lstStyle/>
          <a:p>
            <a:r>
              <a:rPr lang="en-US" sz="3200" dirty="0">
                <a:latin typeface="Raleway" panose="020B0503030101060003" pitchFamily="34" charset="0"/>
              </a:rPr>
              <a:t>Reductions in the Forgiveness Amount </a:t>
            </a: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1800" dirty="0">
                <a:latin typeface="Raleway" panose="020B0503030101060003" pitchFamily="34" charset="0"/>
              </a:rPr>
              <a:t>Laid-off employees or reduction in hours with offer to rehire or </a:t>
            </a:r>
            <a:r>
              <a:rPr lang="en-US" sz="1800" dirty="0" smtClean="0">
                <a:latin typeface="Raleway" panose="020B0503030101060003" pitchFamily="34" charset="0"/>
              </a:rPr>
              <a:t>reinstate.</a:t>
            </a:r>
            <a:endParaRPr lang="en-US" sz="1800" dirty="0">
              <a:latin typeface="Raleway" panose="020B0503030101060003" pitchFamily="34" charset="0"/>
            </a:endParaRPr>
          </a:p>
          <a:p>
            <a:r>
              <a:rPr lang="en-US" sz="1800" dirty="0">
                <a:latin typeface="Raleway" panose="020B0503030101060003" pitchFamily="34" charset="0"/>
              </a:rPr>
              <a:t>Effect of reduction in borrower’s number of full-time equivalent (FTE) employees has on the loan forgiveness </a:t>
            </a:r>
            <a:r>
              <a:rPr lang="en-US" sz="1800" dirty="0" smtClean="0">
                <a:latin typeface="Raleway" panose="020B0503030101060003" pitchFamily="34" charset="0"/>
              </a:rPr>
              <a:t>amount.</a:t>
            </a:r>
            <a:endParaRPr lang="en-US" sz="1800" dirty="0">
              <a:latin typeface="Raleway" panose="020B0503030101060003" pitchFamily="34" charset="0"/>
            </a:endParaRPr>
          </a:p>
          <a:p>
            <a:r>
              <a:rPr lang="en-US" sz="1800" dirty="0">
                <a:latin typeface="Raleway" panose="020B0503030101060003" pitchFamily="34" charset="0"/>
              </a:rPr>
              <a:t>PPP definition of FTE </a:t>
            </a:r>
            <a:r>
              <a:rPr lang="en-US" sz="1800" dirty="0" smtClean="0">
                <a:latin typeface="Raleway" panose="020B0503030101060003" pitchFamily="34" charset="0"/>
              </a:rPr>
              <a:t>employees.</a:t>
            </a:r>
            <a:endParaRPr lang="en-US" sz="1800" dirty="0">
              <a:latin typeface="Raleway" panose="020B0503030101060003" pitchFamily="34" charset="0"/>
            </a:endParaRPr>
          </a:p>
          <a:p>
            <a:r>
              <a:rPr lang="en-US" sz="1800" dirty="0">
                <a:latin typeface="Raleway" panose="020B0503030101060003" pitchFamily="34" charset="0"/>
              </a:rPr>
              <a:t>Borrower’s calculations of FTE </a:t>
            </a:r>
            <a:r>
              <a:rPr lang="en-US" sz="1800" dirty="0" smtClean="0">
                <a:latin typeface="Raleway" panose="020B0503030101060003" pitchFamily="34" charset="0"/>
              </a:rPr>
              <a:t>employees.</a:t>
            </a:r>
            <a:endParaRPr lang="en-US" sz="1800" dirty="0">
              <a:latin typeface="Raleway" panose="020B0503030101060003" pitchFamily="34" charset="0"/>
            </a:endParaRPr>
          </a:p>
          <a:p>
            <a:r>
              <a:rPr lang="en-US" sz="1800" dirty="0">
                <a:latin typeface="Raleway" panose="020B0503030101060003" pitchFamily="34" charset="0"/>
              </a:rPr>
              <a:t>Effect of borrower’s reduction in employees’ salary or wages on the loan forgiveness </a:t>
            </a:r>
            <a:r>
              <a:rPr lang="en-US" sz="1800" dirty="0" smtClean="0">
                <a:latin typeface="Raleway" panose="020B0503030101060003" pitchFamily="34" charset="0"/>
              </a:rPr>
              <a:t>amount.</a:t>
            </a:r>
            <a:endParaRPr lang="en-US" sz="1800" dirty="0">
              <a:latin typeface="Raleway" panose="020B0503030101060003" pitchFamily="34" charset="0"/>
            </a:endParaRPr>
          </a:p>
          <a:p>
            <a:r>
              <a:rPr lang="en-US" sz="1800" dirty="0">
                <a:latin typeface="Raleway" panose="020B0503030101060003" pitchFamily="34" charset="0"/>
              </a:rPr>
              <a:t>Method for borrowers seeking loan forgiveness to account for the reduction based on a reduction in the number of employees relative to the reduction relating to salary and </a:t>
            </a:r>
            <a:r>
              <a:rPr lang="en-US" sz="1800" dirty="0" smtClean="0">
                <a:latin typeface="Raleway" panose="020B0503030101060003" pitchFamily="34" charset="0"/>
              </a:rPr>
              <a:t>wages.</a:t>
            </a:r>
            <a:endParaRPr lang="en-US" sz="1800" dirty="0">
              <a:latin typeface="Raleway" panose="020B0503030101060003" pitchFamily="34" charset="0"/>
            </a:endParaRPr>
          </a:p>
          <a:p>
            <a:r>
              <a:rPr lang="en-US" sz="1800" dirty="0">
                <a:latin typeface="Raleway" panose="020B0503030101060003" pitchFamily="34" charset="0"/>
              </a:rPr>
              <a:t>Restoring reductions made to employee salaries and wages or FTE employees no later than June 30, 2020, to avoid a reduction in its loan forgiveness </a:t>
            </a:r>
            <a:r>
              <a:rPr lang="en-US" sz="1800" dirty="0" smtClean="0">
                <a:latin typeface="Raleway" panose="020B0503030101060003" pitchFamily="34" charset="0"/>
              </a:rPr>
              <a:t>amount.</a:t>
            </a:r>
            <a:endParaRPr lang="en-US" sz="1800" dirty="0">
              <a:latin typeface="Raleway" panose="020B0503030101060003" pitchFamily="34" charset="0"/>
            </a:endParaRPr>
          </a:p>
          <a:p>
            <a:r>
              <a:rPr lang="en-US" sz="1800" dirty="0">
                <a:latin typeface="Raleway" panose="020B0503030101060003" pitchFamily="34" charset="0"/>
              </a:rPr>
              <a:t>No reduction in loan forgiveness amount if an employee is fired for cause, voluntarily resigns, or voluntarily requests a schedule </a:t>
            </a:r>
            <a:r>
              <a:rPr lang="en-US" sz="1800" dirty="0" smtClean="0">
                <a:latin typeface="Raleway" panose="020B0503030101060003" pitchFamily="34" charset="0"/>
              </a:rPr>
              <a:t>reduction.</a:t>
            </a:r>
            <a:endParaRPr lang="en-US" sz="1800" dirty="0">
              <a:latin typeface="Raleway" panose="020B0503030101060003" pitchFamily="34" charset="0"/>
            </a:endParaRPr>
          </a:p>
        </p:txBody>
      </p:sp>
    </p:spTree>
    <p:extLst>
      <p:ext uri="{BB962C8B-B14F-4D97-AF65-F5344CB8AC3E}">
        <p14:creationId xmlns:p14="http://schemas.microsoft.com/office/powerpoint/2010/main" val="273505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457200" y="380144"/>
            <a:ext cx="8229600" cy="773130"/>
          </a:xfrm>
        </p:spPr>
        <p:txBody>
          <a:bodyPr/>
          <a:lstStyle/>
          <a:p>
            <a:r>
              <a:rPr lang="en-US" sz="2800" dirty="0"/>
              <a:t>Summary of </a:t>
            </a:r>
            <a:r>
              <a:rPr lang="en-US" sz="2800" dirty="0" smtClean="0"/>
              <a:t>Three </a:t>
            </a:r>
            <a:r>
              <a:rPr lang="en-US" sz="2800" dirty="0"/>
              <a:t>Tests for Reductions and </a:t>
            </a:r>
            <a:r>
              <a:rPr lang="en-US" sz="2800" dirty="0" smtClean="0"/>
              <a:t>List </a:t>
            </a:r>
            <a:endParaRPr lang="en-US" sz="2800" dirty="0">
              <a:latin typeface="Raleway" panose="020B0503030101060003" pitchFamily="34" charset="0"/>
            </a:endParaRP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3759201" cy="5279392"/>
          </a:xfrm>
        </p:spPr>
        <p:txBody>
          <a:bodyPr/>
          <a:lstStyle/>
          <a:p>
            <a:r>
              <a:rPr lang="en-US" sz="1800" dirty="0"/>
              <a:t>1.  75/25 Split  -  </a:t>
            </a:r>
          </a:p>
          <a:p>
            <a:endParaRPr lang="en-US" sz="1800" dirty="0"/>
          </a:p>
          <a:p>
            <a:endParaRPr lang="en-US" sz="1800" dirty="0" smtClean="0"/>
          </a:p>
          <a:p>
            <a:r>
              <a:rPr lang="en-US" sz="1800" dirty="0" smtClean="0"/>
              <a:t>2</a:t>
            </a:r>
            <a:r>
              <a:rPr lang="en-US" sz="1800" dirty="0"/>
              <a:t>. Reductions in FTEs  </a:t>
            </a:r>
            <a:r>
              <a:rPr lang="en-US" sz="1800" dirty="0" smtClean="0"/>
              <a:t>-  </a:t>
            </a:r>
            <a:endParaRPr lang="en-US" sz="1800" dirty="0"/>
          </a:p>
          <a:p>
            <a:endParaRPr lang="en-US" sz="1800" dirty="0"/>
          </a:p>
          <a:p>
            <a:pPr marL="0" indent="0">
              <a:buNone/>
            </a:pPr>
            <a:endParaRPr lang="en-US" sz="1800" dirty="0"/>
          </a:p>
          <a:p>
            <a:endParaRPr lang="en-US" sz="1800" dirty="0"/>
          </a:p>
          <a:p>
            <a:endParaRPr lang="en-US" sz="1800" dirty="0"/>
          </a:p>
          <a:p>
            <a:r>
              <a:rPr lang="en-US" sz="1800" dirty="0"/>
              <a:t>3. Compensation Reduction  -</a:t>
            </a:r>
          </a:p>
        </p:txBody>
      </p:sp>
      <p:sp>
        <p:nvSpPr>
          <p:cNvPr id="6" name="Content Placeholder 2">
            <a:extLst>
              <a:ext uri="{FF2B5EF4-FFF2-40B4-BE49-F238E27FC236}">
                <a16:creationId xmlns="" xmlns:a16="http://schemas.microsoft.com/office/drawing/2014/main" id="{C64ECFFD-3725-4B9E-90B9-0CA7EFFBB45D}"/>
              </a:ext>
            </a:extLst>
          </p:cNvPr>
          <p:cNvSpPr txBox="1">
            <a:spLocks/>
          </p:cNvSpPr>
          <p:nvPr/>
        </p:nvSpPr>
        <p:spPr>
          <a:xfrm>
            <a:off x="4292599" y="1222895"/>
            <a:ext cx="4686301" cy="52793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75 percent </a:t>
            </a:r>
            <a:r>
              <a:rPr lang="en-US" sz="1800" dirty="0"/>
              <a:t>p</a:t>
            </a:r>
            <a:r>
              <a:rPr lang="en-US" sz="1800" dirty="0" smtClean="0"/>
              <a:t>ayroll </a:t>
            </a:r>
            <a:r>
              <a:rPr lang="en-US" sz="1800" dirty="0"/>
              <a:t>and </a:t>
            </a:r>
            <a:r>
              <a:rPr lang="en-US" sz="1800" dirty="0" smtClean="0"/>
              <a:t>25 percent non-payroll.</a:t>
            </a:r>
            <a:endParaRPr lang="en-US" sz="1800" dirty="0"/>
          </a:p>
          <a:p>
            <a:pPr marL="0" indent="0">
              <a:buNone/>
            </a:pPr>
            <a:endParaRPr lang="en-US" sz="1800" dirty="0"/>
          </a:p>
          <a:p>
            <a:pPr marL="0" indent="0">
              <a:buNone/>
            </a:pPr>
            <a:r>
              <a:rPr lang="en-US" sz="1800" dirty="0"/>
              <a:t>Quotient by dividing average number of FTE (equivalent) employed per month by the average number of FTE (equivalent) during the Selected Period is equal to close to one (1).</a:t>
            </a:r>
          </a:p>
          <a:p>
            <a:pPr marL="0" indent="0">
              <a:buNone/>
            </a:pPr>
            <a:endParaRPr lang="en-US" sz="1800" dirty="0"/>
          </a:p>
          <a:p>
            <a:pPr marL="0" indent="0">
              <a:buNone/>
            </a:pPr>
            <a:r>
              <a:rPr lang="en-US" sz="1800" dirty="0"/>
              <a:t>Loan forgiveness is reduced by a decrease of more than </a:t>
            </a:r>
            <a:r>
              <a:rPr lang="en-US" sz="1800" dirty="0" smtClean="0"/>
              <a:t>25 percent </a:t>
            </a:r>
            <a:r>
              <a:rPr lang="en-US" sz="1800" dirty="0"/>
              <a:t>in compensation to employees making less than $100,00 on an annualized basis.</a:t>
            </a:r>
          </a:p>
        </p:txBody>
      </p:sp>
    </p:spTree>
    <p:extLst>
      <p:ext uri="{BB962C8B-B14F-4D97-AF65-F5344CB8AC3E}">
        <p14:creationId xmlns:p14="http://schemas.microsoft.com/office/powerpoint/2010/main" val="30674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457200" y="0"/>
            <a:ext cx="8229600" cy="1206500"/>
          </a:xfrm>
        </p:spPr>
        <p:txBody>
          <a:bodyPr/>
          <a:lstStyle/>
          <a:p>
            <a:r>
              <a:rPr lang="en-US" sz="3200" dirty="0" smtClean="0">
                <a:latin typeface="Raleway" panose="020B0503030101060003" pitchFamily="34" charset="0"/>
              </a:rPr>
              <a:t>Laid-Off </a:t>
            </a:r>
            <a:r>
              <a:rPr lang="en-US" sz="3200" dirty="0">
                <a:latin typeface="Raleway" panose="020B0503030101060003" pitchFamily="34" charset="0"/>
              </a:rPr>
              <a:t>Employees or Reduction in Hours with Offer to </a:t>
            </a:r>
            <a:r>
              <a:rPr lang="en-US" sz="3200" dirty="0" smtClean="0">
                <a:latin typeface="Raleway" panose="020B0503030101060003" pitchFamily="34" charset="0"/>
              </a:rPr>
              <a:t>Rehire </a:t>
            </a:r>
            <a:r>
              <a:rPr lang="en-US" sz="3200" dirty="0">
                <a:latin typeface="Raleway" panose="020B0503030101060003" pitchFamily="34" charset="0"/>
              </a:rPr>
              <a:t>or </a:t>
            </a:r>
            <a:r>
              <a:rPr lang="en-US" sz="3200" dirty="0" smtClean="0">
                <a:latin typeface="Raleway" panose="020B0503030101060003" pitchFamily="34" charset="0"/>
              </a:rPr>
              <a:t>Reinstate</a:t>
            </a:r>
            <a:endParaRPr lang="en-US" sz="3200" dirty="0">
              <a:latin typeface="Raleway" panose="020B0503030101060003" pitchFamily="34" charset="0"/>
            </a:endParaRP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10911"/>
            <a:ext cx="8585201" cy="5292976"/>
          </a:xfrm>
        </p:spPr>
        <p:txBody>
          <a:bodyPr/>
          <a:lstStyle/>
          <a:p>
            <a:pPr marL="400050" indent="-400050">
              <a:buFont typeface="+mj-lt"/>
              <a:buAutoNum type="romanLcPeriod"/>
            </a:pPr>
            <a:r>
              <a:rPr lang="en-US" sz="1800" dirty="0"/>
              <a:t>T</a:t>
            </a:r>
            <a:r>
              <a:rPr lang="en-US" sz="1800" dirty="0" smtClean="0">
                <a:latin typeface="Raleway" panose="020B0503030101060003" pitchFamily="34" charset="0"/>
              </a:rPr>
              <a:t>he </a:t>
            </a:r>
            <a:r>
              <a:rPr lang="en-US" sz="1800" dirty="0">
                <a:latin typeface="Raleway" panose="020B0503030101060003" pitchFamily="34" charset="0"/>
              </a:rPr>
              <a:t>borrower made a good-faith, written offer to </a:t>
            </a:r>
            <a:r>
              <a:rPr lang="en-US" sz="1800" dirty="0" smtClean="0">
                <a:latin typeface="Raleway" panose="020B0503030101060003" pitchFamily="34" charset="0"/>
              </a:rPr>
              <a:t>rehire </a:t>
            </a:r>
            <a:r>
              <a:rPr lang="en-US" sz="1800" dirty="0">
                <a:latin typeface="Raleway" panose="020B0503030101060003" pitchFamily="34" charset="0"/>
              </a:rPr>
              <a:t>an affected employee (or, if applicable, restore the reduced hours of such employee) (the “Offer”) during the covered period or the alternative payroll covered </a:t>
            </a:r>
            <a:r>
              <a:rPr lang="en-US" sz="1800" dirty="0" smtClean="0">
                <a:latin typeface="Raleway" panose="020B0503030101060003" pitchFamily="34" charset="0"/>
              </a:rPr>
              <a:t>period.</a:t>
            </a:r>
            <a:endParaRPr lang="en-US" sz="1800" dirty="0">
              <a:latin typeface="Raleway" panose="020B0503030101060003" pitchFamily="34" charset="0"/>
            </a:endParaRPr>
          </a:p>
          <a:p>
            <a:pPr marL="400050" indent="-400050">
              <a:buFont typeface="+mj-lt"/>
              <a:buAutoNum type="romanLcPeriod"/>
            </a:pPr>
            <a:r>
              <a:rPr lang="en-US" sz="1800" dirty="0"/>
              <a:t>T</a:t>
            </a:r>
            <a:r>
              <a:rPr lang="en-US" sz="1800" dirty="0" smtClean="0">
                <a:latin typeface="Raleway" panose="020B0503030101060003" pitchFamily="34" charset="0"/>
              </a:rPr>
              <a:t>he </a:t>
            </a:r>
            <a:r>
              <a:rPr lang="en-US" sz="1800" dirty="0">
                <a:latin typeface="Raleway" panose="020B0503030101060003" pitchFamily="34" charset="0"/>
              </a:rPr>
              <a:t>Offer was for the same salary or wages and same number of hours as earned by the affected employee in the last pay period prior to the separation or reduction in </a:t>
            </a:r>
            <a:r>
              <a:rPr lang="en-US" sz="1800" dirty="0" smtClean="0">
                <a:latin typeface="Raleway" panose="020B0503030101060003" pitchFamily="34" charset="0"/>
              </a:rPr>
              <a:t>hours.</a:t>
            </a:r>
            <a:endParaRPr lang="en-US" sz="1800" dirty="0">
              <a:latin typeface="Raleway" panose="020B0503030101060003" pitchFamily="34" charset="0"/>
            </a:endParaRPr>
          </a:p>
          <a:p>
            <a:pPr marL="400050" indent="-400050">
              <a:buFont typeface="+mj-lt"/>
              <a:buAutoNum type="romanLcPeriod"/>
            </a:pPr>
            <a:r>
              <a:rPr lang="en-US" sz="1800" dirty="0"/>
              <a:t>T</a:t>
            </a:r>
            <a:r>
              <a:rPr lang="en-US" sz="1800" dirty="0" smtClean="0">
                <a:latin typeface="Raleway" panose="020B0503030101060003" pitchFamily="34" charset="0"/>
              </a:rPr>
              <a:t>he </a:t>
            </a:r>
            <a:r>
              <a:rPr lang="en-US" sz="1800" dirty="0">
                <a:latin typeface="Raleway" panose="020B0503030101060003" pitchFamily="34" charset="0"/>
              </a:rPr>
              <a:t>Offer was rejected by the affected </a:t>
            </a:r>
            <a:r>
              <a:rPr lang="en-US" sz="1800" dirty="0" smtClean="0">
                <a:latin typeface="Raleway" panose="020B0503030101060003" pitchFamily="34" charset="0"/>
              </a:rPr>
              <a:t>employee.</a:t>
            </a:r>
            <a:endParaRPr lang="en-US" sz="1800" dirty="0">
              <a:latin typeface="Raleway" panose="020B0503030101060003" pitchFamily="34" charset="0"/>
            </a:endParaRPr>
          </a:p>
          <a:p>
            <a:pPr marL="400050" indent="-400050">
              <a:buFont typeface="+mj-lt"/>
              <a:buAutoNum type="romanLcPeriod"/>
            </a:pPr>
            <a:r>
              <a:rPr lang="en-US" sz="1800" dirty="0"/>
              <a:t>T</a:t>
            </a:r>
            <a:r>
              <a:rPr lang="en-US" sz="1800" dirty="0" smtClean="0">
                <a:latin typeface="Raleway" panose="020B0503030101060003" pitchFamily="34" charset="0"/>
              </a:rPr>
              <a:t>he </a:t>
            </a:r>
            <a:r>
              <a:rPr lang="en-US" sz="1800" dirty="0">
                <a:latin typeface="Raleway" panose="020B0503030101060003" pitchFamily="34" charset="0"/>
              </a:rPr>
              <a:t>borrower has maintained records documenting the Offer and its </a:t>
            </a:r>
            <a:r>
              <a:rPr lang="en-US" sz="1800" dirty="0" smtClean="0">
                <a:latin typeface="Raleway" panose="020B0503030101060003" pitchFamily="34" charset="0"/>
              </a:rPr>
              <a:t>rejection.</a:t>
            </a:r>
            <a:endParaRPr lang="en-US" sz="1800" dirty="0">
              <a:latin typeface="Raleway" panose="020B0503030101060003" pitchFamily="34" charset="0"/>
            </a:endParaRPr>
          </a:p>
          <a:p>
            <a:pPr marL="400050" indent="-400050">
              <a:buFont typeface="+mj-lt"/>
              <a:buAutoNum type="romanLcPeriod"/>
            </a:pPr>
            <a:r>
              <a:rPr lang="en-US" sz="1800" dirty="0"/>
              <a:t>T</a:t>
            </a:r>
            <a:r>
              <a:rPr lang="en-US" sz="1800" dirty="0" smtClean="0">
                <a:latin typeface="Raleway" panose="020B0503030101060003" pitchFamily="34" charset="0"/>
              </a:rPr>
              <a:t>he </a:t>
            </a:r>
            <a:r>
              <a:rPr lang="en-US" sz="1800" dirty="0">
                <a:latin typeface="Raleway" panose="020B0503030101060003" pitchFamily="34" charset="0"/>
              </a:rPr>
              <a:t>borrower informed the applicable state unemployment insurance office of affected employee’s rejectment of the Offer of reemployment within 30 days of the employee’s rejection of the Offer. Further information on the requirement to inform the state unemployment insurance office will be provided on the </a:t>
            </a:r>
            <a:r>
              <a:rPr lang="en-US" sz="1800" dirty="0" smtClean="0">
                <a:latin typeface="Raleway" panose="020B0503030101060003" pitchFamily="34" charset="0"/>
              </a:rPr>
              <a:t>SBA’s website: </a:t>
            </a:r>
            <a:r>
              <a:rPr lang="en-US" sz="1800" b="1" dirty="0" smtClean="0">
                <a:latin typeface="Raleway" panose="020B0503030101060003" pitchFamily="34" charset="0"/>
              </a:rPr>
              <a:t>https</a:t>
            </a:r>
            <a:r>
              <a:rPr lang="en-US" sz="1800" b="1" dirty="0">
                <a:latin typeface="Raleway" panose="020B0503030101060003" pitchFamily="34" charset="0"/>
              </a:rPr>
              <a:t>://</a:t>
            </a:r>
            <a:r>
              <a:rPr lang="en-US" sz="1800" b="1" dirty="0" smtClean="0">
                <a:latin typeface="Raleway" panose="020B0503030101060003" pitchFamily="34" charset="0"/>
              </a:rPr>
              <a:t>www.sba.gov.</a:t>
            </a:r>
            <a:endParaRPr lang="en-US" sz="1800" b="1" dirty="0">
              <a:latin typeface="Raleway" panose="020B0503030101060003" pitchFamily="34" charset="0"/>
            </a:endParaRPr>
          </a:p>
        </p:txBody>
      </p:sp>
    </p:spTree>
    <p:extLst>
      <p:ext uri="{BB962C8B-B14F-4D97-AF65-F5344CB8AC3E}">
        <p14:creationId xmlns:p14="http://schemas.microsoft.com/office/powerpoint/2010/main" val="265899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176926"/>
            <a:ext cx="8953500" cy="839074"/>
          </a:xfrm>
        </p:spPr>
        <p:txBody>
          <a:bodyPr/>
          <a:lstStyle/>
          <a:p>
            <a:r>
              <a:rPr lang="en-US" sz="2400" dirty="0">
                <a:latin typeface="Raleway" panose="020B0503030101060003" pitchFamily="34" charset="0"/>
              </a:rPr>
              <a:t>Effect of Reduction in Borrower’s Number of FTE </a:t>
            </a:r>
            <a:br>
              <a:rPr lang="en-US" sz="2400" dirty="0">
                <a:latin typeface="Raleway" panose="020B0503030101060003" pitchFamily="34" charset="0"/>
              </a:rPr>
            </a:br>
            <a:r>
              <a:rPr lang="en-US" sz="2400" dirty="0">
                <a:latin typeface="Raleway" panose="020B0503030101060003" pitchFamily="34" charset="0"/>
              </a:rPr>
              <a:t>Employees </a:t>
            </a:r>
            <a:r>
              <a:rPr lang="en-US" sz="2400" dirty="0" smtClean="0">
                <a:latin typeface="Raleway" panose="020B0503030101060003" pitchFamily="34" charset="0"/>
              </a:rPr>
              <a:t>has </a:t>
            </a:r>
            <a:r>
              <a:rPr lang="en-US" sz="2400" dirty="0">
                <a:latin typeface="Raleway" panose="020B0503030101060003" pitchFamily="34" charset="0"/>
              </a:rPr>
              <a:t>on the Loan Forgiveness Amount</a:t>
            </a: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000" i="1" dirty="0">
                <a:latin typeface="Raleway" panose="020B0503030101060003" pitchFamily="34" charset="0"/>
              </a:rPr>
              <a:t>Example</a:t>
            </a:r>
            <a:r>
              <a:rPr lang="en-US" sz="2000" dirty="0">
                <a:latin typeface="Raleway" panose="020B0503030101060003" pitchFamily="34" charset="0"/>
              </a:rPr>
              <a:t>: </a:t>
            </a:r>
            <a:r>
              <a:rPr lang="en-US" sz="2000" dirty="0" smtClean="0">
                <a:latin typeface="Raleway" panose="020B0503030101060003" pitchFamily="34" charset="0"/>
              </a:rPr>
              <a:t>If </a:t>
            </a:r>
            <a:r>
              <a:rPr lang="en-US" sz="2000" dirty="0">
                <a:latin typeface="Raleway" panose="020B0503030101060003" pitchFamily="34" charset="0"/>
              </a:rPr>
              <a:t>a borrower had ten (10) FTE employees during the borrower’s chosen reference period, and the borrower then reduced down to eight (8) FTE employees during the covered period, the percentage of FTE employees would have declined by one-fifth (1/5) or twenty (20) percent and as a result only four-fifths (4/5) or eighty (80) percent of what would have been otherwise eligible expenses would be available for forgiveness.</a:t>
            </a:r>
          </a:p>
        </p:txBody>
      </p:sp>
    </p:spTree>
    <p:extLst>
      <p:ext uri="{BB962C8B-B14F-4D97-AF65-F5344CB8AC3E}">
        <p14:creationId xmlns:p14="http://schemas.microsoft.com/office/powerpoint/2010/main" val="336725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380144"/>
            <a:ext cx="8953500" cy="625582"/>
          </a:xfrm>
        </p:spPr>
        <p:txBody>
          <a:bodyPr/>
          <a:lstStyle/>
          <a:p>
            <a:r>
              <a:rPr lang="en-US" sz="4000" dirty="0">
                <a:latin typeface="Raleway" panose="020B0503030101060003" pitchFamily="34" charset="0"/>
              </a:rPr>
              <a:t>PPP </a:t>
            </a:r>
            <a:r>
              <a:rPr lang="en-US" sz="4000" dirty="0" smtClean="0">
                <a:latin typeface="Raleway" panose="020B0503030101060003" pitchFamily="34" charset="0"/>
              </a:rPr>
              <a:t>Definition </a:t>
            </a:r>
            <a:r>
              <a:rPr lang="en-US" sz="4000" dirty="0">
                <a:latin typeface="Raleway" panose="020B0503030101060003" pitchFamily="34" charset="0"/>
              </a:rPr>
              <a:t>of FTE</a:t>
            </a: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dirty="0">
                <a:latin typeface="Raleway" panose="020B0503030101060003" pitchFamily="34" charset="0"/>
              </a:rPr>
              <a:t>Under the PPP, </a:t>
            </a:r>
            <a:r>
              <a:rPr lang="en-US" dirty="0" smtClean="0">
                <a:latin typeface="Raleway" panose="020B0503030101060003" pitchFamily="34" charset="0"/>
              </a:rPr>
              <a:t>an </a:t>
            </a:r>
            <a:r>
              <a:rPr lang="en-US" dirty="0">
                <a:latin typeface="Raleway" panose="020B0503030101060003" pitchFamily="34" charset="0"/>
              </a:rPr>
              <a:t>FTE is defined as an employee who works forty (40) hours or more, on average, each week for a borrower. The hours of employees who work less than forty (40) hours are calculated as proportions of a single full-time equivalent employee and aggregated.</a:t>
            </a:r>
          </a:p>
        </p:txBody>
      </p:sp>
    </p:spTree>
    <p:extLst>
      <p:ext uri="{BB962C8B-B14F-4D97-AF65-F5344CB8AC3E}">
        <p14:creationId xmlns:p14="http://schemas.microsoft.com/office/powerpoint/2010/main" val="389019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431514"/>
            <a:ext cx="8953500" cy="563937"/>
          </a:xfrm>
        </p:spPr>
        <p:txBody>
          <a:bodyPr/>
          <a:lstStyle/>
          <a:p>
            <a:r>
              <a:rPr lang="en-US" sz="3200" dirty="0">
                <a:latin typeface="Raleway" panose="020B0503030101060003" pitchFamily="34" charset="0"/>
              </a:rPr>
              <a:t>Borrower’s Calculations of FTE Employees</a:t>
            </a: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400" i="1" dirty="0">
                <a:latin typeface="Raleway" panose="020B0503030101060003" pitchFamily="34" charset="0"/>
              </a:rPr>
              <a:t>Example</a:t>
            </a:r>
            <a:r>
              <a:rPr lang="en-US" sz="2400" dirty="0">
                <a:latin typeface="Raleway" panose="020B0503030101060003" pitchFamily="34" charset="0"/>
              </a:rPr>
              <a:t>: </a:t>
            </a:r>
            <a:r>
              <a:rPr lang="en-US" sz="2400" dirty="0" smtClean="0">
                <a:latin typeface="Raleway" panose="020B0503030101060003" pitchFamily="34" charset="0"/>
              </a:rPr>
              <a:t>An </a:t>
            </a:r>
            <a:r>
              <a:rPr lang="en-US" sz="2400" dirty="0">
                <a:latin typeface="Raleway" panose="020B0503030101060003" pitchFamily="34" charset="0"/>
              </a:rPr>
              <a:t>employee who was paid forty-eight (48) hours per week during the covered period would be considered to be an FTE employee of one (1.0).</a:t>
            </a:r>
          </a:p>
          <a:p>
            <a:r>
              <a:rPr lang="en-US" sz="2400" dirty="0">
                <a:latin typeface="Raleway" panose="020B0503030101060003" pitchFamily="34" charset="0"/>
              </a:rPr>
              <a:t>If a borrower has employees who were paid for less than forty (40) hours per week, borrowers may choose to calculate the full-time equivalency by two different methods:</a:t>
            </a:r>
          </a:p>
        </p:txBody>
      </p:sp>
    </p:spTree>
    <p:extLst>
      <p:ext uri="{BB962C8B-B14F-4D97-AF65-F5344CB8AC3E}">
        <p14:creationId xmlns:p14="http://schemas.microsoft.com/office/powerpoint/2010/main" val="203947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000" dirty="0">
                <a:latin typeface="Raleway" panose="020B0503030101060003" pitchFamily="34" charset="0"/>
              </a:rPr>
              <a:t>Two methods for calculating full-time equivalency</a:t>
            </a:r>
          </a:p>
          <a:p>
            <a:pPr lvl="1"/>
            <a:r>
              <a:rPr lang="en-US" sz="2000" u="sng" dirty="0">
                <a:latin typeface="Raleway" panose="020B0503030101060003" pitchFamily="34" charset="0"/>
              </a:rPr>
              <a:t>Method One</a:t>
            </a:r>
            <a:r>
              <a:rPr lang="en-US" sz="2000" dirty="0">
                <a:latin typeface="Raleway" panose="020B0503030101060003" pitchFamily="34" charset="0"/>
              </a:rPr>
              <a:t> - the borrower may calculate the average number of hours a part-time employee was paid per week during the covered period. By way of example, if an employee was paid for thirty (30) hours per week on average during the covered period, the employee could be considered to be an FTE employee of three fourths (3/4) or seventy-five percent (0.75). Likewise, if an employee was paid for ten (10) hours per week on average during the covered period, the employee could be considered to be an FTE employee of one fourth (1/4) or </a:t>
            </a:r>
            <a:r>
              <a:rPr lang="en-US" sz="2000" dirty="0" smtClean="0">
                <a:latin typeface="Raleway" panose="020B0503030101060003" pitchFamily="34" charset="0"/>
              </a:rPr>
              <a:t>twenty-five </a:t>
            </a:r>
            <a:r>
              <a:rPr lang="en-US" sz="2000" dirty="0">
                <a:latin typeface="Raleway" panose="020B0503030101060003" pitchFamily="34" charset="0"/>
              </a:rPr>
              <a:t>percent (0.25).</a:t>
            </a:r>
          </a:p>
          <a:p>
            <a:pPr lvl="1"/>
            <a:r>
              <a:rPr lang="en-US" sz="2000" u="sng" dirty="0">
                <a:latin typeface="Raleway" panose="020B0503030101060003" pitchFamily="34" charset="0"/>
              </a:rPr>
              <a:t>Method Two</a:t>
            </a:r>
            <a:r>
              <a:rPr lang="en-US" sz="2000" dirty="0">
                <a:latin typeface="Raleway" panose="020B0503030101060003" pitchFamily="34" charset="0"/>
              </a:rPr>
              <a:t> - the borrower may elect to use a full-time equivalency of one half (1/2) or fifty (50) percent for each part-time employee (in recognition of the fact that not all borrowers maintain hours-worked data).</a:t>
            </a:r>
          </a:p>
        </p:txBody>
      </p:sp>
      <p:sp>
        <p:nvSpPr>
          <p:cNvPr id="6" name="Title 1">
            <a:extLst>
              <a:ext uri="{FF2B5EF4-FFF2-40B4-BE49-F238E27FC236}">
                <a16:creationId xmlns="" xmlns:a16="http://schemas.microsoft.com/office/drawing/2014/main" id="{6E37B56D-4718-4497-B4A8-4FEFFF1E2979}"/>
              </a:ext>
            </a:extLst>
          </p:cNvPr>
          <p:cNvSpPr>
            <a:spLocks noGrp="1"/>
          </p:cNvSpPr>
          <p:nvPr>
            <p:ph type="title"/>
          </p:nvPr>
        </p:nvSpPr>
        <p:spPr>
          <a:xfrm>
            <a:off x="88900" y="431514"/>
            <a:ext cx="8953500" cy="563937"/>
          </a:xfrm>
        </p:spPr>
        <p:txBody>
          <a:bodyPr/>
          <a:lstStyle/>
          <a:p>
            <a:r>
              <a:rPr lang="en-US" sz="2800" dirty="0">
                <a:latin typeface="Raleway" panose="020B0503030101060003" pitchFamily="34" charset="0"/>
              </a:rPr>
              <a:t>Borrower’s Calculations of FTE Employees </a:t>
            </a:r>
            <a:r>
              <a:rPr lang="en-US" sz="2800" dirty="0" smtClean="0">
                <a:latin typeface="Raleway" panose="020B0503030101060003" pitchFamily="34" charset="0"/>
              </a:rPr>
              <a:t>(cont.)</a:t>
            </a:r>
            <a:endParaRPr lang="en-US" sz="2800" dirty="0">
              <a:latin typeface="Raleway" panose="020B0503030101060003" pitchFamily="34" charset="0"/>
            </a:endParaRPr>
          </a:p>
        </p:txBody>
      </p:sp>
    </p:spTree>
    <p:extLst>
      <p:ext uri="{BB962C8B-B14F-4D97-AF65-F5344CB8AC3E}">
        <p14:creationId xmlns:p14="http://schemas.microsoft.com/office/powerpoint/2010/main" val="191528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64736"/>
            <a:ext cx="8953500" cy="951264"/>
          </a:xfrm>
        </p:spPr>
        <p:txBody>
          <a:bodyPr/>
          <a:lstStyle/>
          <a:p>
            <a:r>
              <a:rPr lang="en-US" sz="2800" dirty="0">
                <a:latin typeface="Raleway" panose="020B0503030101060003" pitchFamily="34" charset="0"/>
              </a:rPr>
              <a:t>Effect of Borrower’s Reduction in Employees’ Salary or Wages on the Loan Forgiveness Amount</a:t>
            </a: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000" i="1" dirty="0">
                <a:latin typeface="Raleway" panose="020B0503030101060003" pitchFamily="34" charset="0"/>
              </a:rPr>
              <a:t>Example</a:t>
            </a:r>
            <a:r>
              <a:rPr lang="en-US" sz="2000" dirty="0">
                <a:latin typeface="Raleway" panose="020B0503030101060003" pitchFamily="34" charset="0"/>
              </a:rPr>
              <a:t>: A borrower reduced a full-time employee’s weekly salary from $1,000 per week during the reference period to $700 per week during the covered period. The employee continued to work on a full-time basis during the covered period with </a:t>
            </a:r>
            <a:r>
              <a:rPr lang="en-US" sz="2000" dirty="0" smtClean="0">
                <a:latin typeface="Raleway" panose="020B0503030101060003" pitchFamily="34" charset="0"/>
              </a:rPr>
              <a:t>an </a:t>
            </a:r>
            <a:r>
              <a:rPr lang="en-US" sz="2000" dirty="0">
                <a:latin typeface="Raleway" panose="020B0503030101060003" pitchFamily="34" charset="0"/>
              </a:rPr>
              <a:t>FTE quotient of one (1.0). The first $250 (25 percent of $1,000 = $250) is exempted from the reduction. A borrower seeking forgiveness would reflect $400 as the salary/hourly wage reduction for that employee (the extra $50 weekly reduction x eight (8) weeks = $400).</a:t>
            </a:r>
          </a:p>
        </p:txBody>
      </p:sp>
    </p:spTree>
    <p:extLst>
      <p:ext uri="{BB962C8B-B14F-4D97-AF65-F5344CB8AC3E}">
        <p14:creationId xmlns:p14="http://schemas.microsoft.com/office/powerpoint/2010/main" val="275125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0"/>
            <a:ext cx="8953500" cy="1130300"/>
          </a:xfrm>
        </p:spPr>
        <p:txBody>
          <a:bodyPr/>
          <a:lstStyle/>
          <a:p>
            <a:r>
              <a:rPr lang="en-US" sz="2000" dirty="0">
                <a:latin typeface="Raleway" panose="020B0503030101060003" pitchFamily="34" charset="0"/>
              </a:rPr>
              <a:t>Method for Borrowers Seeking Loan Forgiveness to </a:t>
            </a:r>
            <a:r>
              <a:rPr lang="en-US" sz="2000" dirty="0" smtClean="0">
                <a:latin typeface="Raleway" panose="020B0503030101060003" pitchFamily="34" charset="0"/>
              </a:rPr>
              <a:t>Account </a:t>
            </a:r>
            <a:r>
              <a:rPr lang="en-US" sz="2000" dirty="0">
                <a:latin typeface="Raleway" panose="020B0503030101060003" pitchFamily="34" charset="0"/>
              </a:rPr>
              <a:t>for the Reduction Based on a Reduction in the Number of Employees Relative to the Reduction Relating to Salary and Wages</a:t>
            </a: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000" i="1" dirty="0">
                <a:latin typeface="Raleway" panose="020B0503030101060003" pitchFamily="34" charset="0"/>
              </a:rPr>
              <a:t>Example</a:t>
            </a:r>
            <a:r>
              <a:rPr lang="en-US" sz="2000" dirty="0">
                <a:latin typeface="Raleway" panose="020B0503030101060003" pitchFamily="34" charset="0"/>
              </a:rPr>
              <a:t>: An hourly wage employee had been working forty (40) hours per week during the borrower selected reference period (FTE employee quotient of 1.0) and the borrower reduced the employee’s hours to twenty (20) hours per week during the covered period (FTE employee quotient of 0.5). There was no change to the employee’s hourly wage during the covered period. Due to the fact that the hourly wage did not change, the reduction in the employee’s total wages is attributable in total to the FTE employee reduction and the borrower is not required to conduct a salary/wage reduction calculation for that employee.</a:t>
            </a:r>
          </a:p>
        </p:txBody>
      </p:sp>
    </p:spTree>
    <p:extLst>
      <p:ext uri="{BB962C8B-B14F-4D97-AF65-F5344CB8AC3E}">
        <p14:creationId xmlns:p14="http://schemas.microsoft.com/office/powerpoint/2010/main" val="257021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38100"/>
            <a:ext cx="8953500" cy="1130300"/>
          </a:xfrm>
        </p:spPr>
        <p:txBody>
          <a:bodyPr/>
          <a:lstStyle/>
          <a:p>
            <a:r>
              <a:rPr lang="en-US" sz="2800" dirty="0"/>
              <a:t>Restoring Reductions Made to Employee Salaries and Wages or FTE Employees</a:t>
            </a:r>
            <a:endParaRPr lang="en-US" sz="2800" dirty="0">
              <a:latin typeface="Raleway" panose="020B0503030101060003" pitchFamily="34" charset="0"/>
            </a:endParaRP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000" dirty="0"/>
              <a:t>If reduced employee’s salary/wage between February 15, 2020 and April 26, 2020 (the “Safe Harbor Period”) can avoid the reduction in forgiveness amount by restoring to the levels of before the Safe Harbor Period no later than June 30, 2020.  Similarly if a borrower eliminates any reductions in FTE employees made during the Safe Harbor Period OR EARLIER, the borrower is exempt from any reduction in loan forgiveness amount.</a:t>
            </a:r>
            <a:endParaRPr lang="en-US" sz="2000" dirty="0">
              <a:latin typeface="Raleway" panose="020B0503030101060003" pitchFamily="34" charset="0"/>
            </a:endParaRPr>
          </a:p>
        </p:txBody>
      </p:sp>
    </p:spTree>
    <p:extLst>
      <p:ext uri="{BB962C8B-B14F-4D97-AF65-F5344CB8AC3E}">
        <p14:creationId xmlns:p14="http://schemas.microsoft.com/office/powerpoint/2010/main" val="33596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8EED75C-DDDE-4E0E-89F6-5EE2047B0F1E}"/>
              </a:ext>
            </a:extLst>
          </p:cNvPr>
          <p:cNvSpPr>
            <a:spLocks noGrp="1"/>
          </p:cNvSpPr>
          <p:nvPr>
            <p:ph type="title"/>
          </p:nvPr>
        </p:nvSpPr>
        <p:spPr>
          <a:xfrm>
            <a:off x="457200" y="310718"/>
            <a:ext cx="8229600" cy="882208"/>
          </a:xfrm>
        </p:spPr>
        <p:txBody>
          <a:bodyPr/>
          <a:lstStyle/>
          <a:p>
            <a:r>
              <a:rPr lang="en-US" dirty="0">
                <a:latin typeface="Raleway" panose="020B0503030101060003" pitchFamily="34" charset="0"/>
              </a:rPr>
              <a:t>Presented by:</a:t>
            </a:r>
          </a:p>
        </p:txBody>
      </p:sp>
      <p:sp>
        <p:nvSpPr>
          <p:cNvPr id="5" name="Content Placeholder 2">
            <a:extLst>
              <a:ext uri="{FF2B5EF4-FFF2-40B4-BE49-F238E27FC236}">
                <a16:creationId xmlns="" xmlns:a16="http://schemas.microsoft.com/office/drawing/2014/main" id="{008AE868-C6F6-41E3-81EE-2A6FABBA6CA0}"/>
              </a:ext>
            </a:extLst>
          </p:cNvPr>
          <p:cNvSpPr>
            <a:spLocks noGrp="1"/>
          </p:cNvSpPr>
          <p:nvPr>
            <p:ph idx="1"/>
          </p:nvPr>
        </p:nvSpPr>
        <p:spPr>
          <a:xfrm>
            <a:off x="634753" y="4565415"/>
            <a:ext cx="3937247" cy="1389498"/>
          </a:xfrm>
        </p:spPr>
        <p:txBody>
          <a:bodyPr/>
          <a:lstStyle/>
          <a:p>
            <a:pPr marL="0" indent="0" algn="ctr">
              <a:buNone/>
            </a:pPr>
            <a:r>
              <a:rPr lang="en-US" sz="1800" b="1" dirty="0">
                <a:latin typeface="Raleway" panose="020B0503030101060003" pitchFamily="34" charset="0"/>
              </a:rPr>
              <a:t>John Pedro Dombrowski</a:t>
            </a:r>
            <a:br>
              <a:rPr lang="en-US" sz="1800" b="1" dirty="0">
                <a:latin typeface="Raleway" panose="020B0503030101060003" pitchFamily="34" charset="0"/>
              </a:rPr>
            </a:br>
            <a:r>
              <a:rPr lang="en-US" sz="1800" dirty="0">
                <a:latin typeface="Raleway" panose="020B0503030101060003" pitchFamily="34" charset="0"/>
              </a:rPr>
              <a:t>Associate</a:t>
            </a:r>
            <a:br>
              <a:rPr lang="en-US" sz="1800" dirty="0">
                <a:latin typeface="Raleway" panose="020B0503030101060003" pitchFamily="34" charset="0"/>
              </a:rPr>
            </a:br>
            <a:r>
              <a:rPr lang="en-US" sz="1800" dirty="0">
                <a:latin typeface="Raleway" panose="020B0503030101060003" pitchFamily="34" charset="0"/>
              </a:rPr>
              <a:t>419.321.1411 jdombrowski@shumaker.com</a:t>
            </a:r>
          </a:p>
        </p:txBody>
      </p:sp>
      <p:sp>
        <p:nvSpPr>
          <p:cNvPr id="6" name="Content Placeholder 2">
            <a:extLst>
              <a:ext uri="{FF2B5EF4-FFF2-40B4-BE49-F238E27FC236}">
                <a16:creationId xmlns="" xmlns:a16="http://schemas.microsoft.com/office/drawing/2014/main" id="{B63E72BB-98E2-4BC8-91B9-7250539872D2}"/>
              </a:ext>
            </a:extLst>
          </p:cNvPr>
          <p:cNvSpPr txBox="1">
            <a:spLocks/>
          </p:cNvSpPr>
          <p:nvPr/>
        </p:nvSpPr>
        <p:spPr>
          <a:xfrm>
            <a:off x="4569052" y="4566893"/>
            <a:ext cx="3937247" cy="13894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latin typeface="Raleway" panose="020B0503030101060003" pitchFamily="34" charset="0"/>
              </a:rPr>
              <a:t>Jan W. Pitchford</a:t>
            </a:r>
            <a:br>
              <a:rPr lang="en-US" sz="1800" b="1" dirty="0">
                <a:latin typeface="Raleway" panose="020B0503030101060003" pitchFamily="34" charset="0"/>
              </a:rPr>
            </a:br>
            <a:r>
              <a:rPr lang="en-US" sz="1800" dirty="0">
                <a:latin typeface="Raleway" panose="020B0503030101060003" pitchFamily="34" charset="0"/>
              </a:rPr>
              <a:t>Partner</a:t>
            </a:r>
            <a:br>
              <a:rPr lang="en-US" sz="1800" dirty="0">
                <a:latin typeface="Raleway" panose="020B0503030101060003" pitchFamily="34" charset="0"/>
              </a:rPr>
            </a:br>
            <a:r>
              <a:rPr lang="en-US" sz="1800" dirty="0">
                <a:latin typeface="Raleway" panose="020B0503030101060003" pitchFamily="34" charset="0"/>
              </a:rPr>
              <a:t>941.364.2710</a:t>
            </a:r>
            <a:br>
              <a:rPr lang="en-US" sz="1800" dirty="0">
                <a:latin typeface="Raleway" panose="020B0503030101060003" pitchFamily="34" charset="0"/>
              </a:rPr>
            </a:br>
            <a:r>
              <a:rPr lang="en-US" sz="1800" dirty="0">
                <a:latin typeface="Raleway" panose="020B0503030101060003" pitchFamily="34" charset="0"/>
              </a:rPr>
              <a:t>jpitchford@shumaker.com</a:t>
            </a:r>
          </a:p>
        </p:txBody>
      </p:sp>
      <p:pic>
        <p:nvPicPr>
          <p:cNvPr id="7" name="Picture 6">
            <a:extLst>
              <a:ext uri="{FF2B5EF4-FFF2-40B4-BE49-F238E27FC236}">
                <a16:creationId xmlns="" xmlns:a16="http://schemas.microsoft.com/office/drawing/2014/main" id="{A5CA4F9D-2E95-464C-95E2-AD668D2A38FD}"/>
              </a:ext>
            </a:extLst>
          </p:cNvPr>
          <p:cNvPicPr>
            <a:picLocks noChangeAspect="1"/>
          </p:cNvPicPr>
          <p:nvPr/>
        </p:nvPicPr>
        <p:blipFill>
          <a:blip r:embed="rId2"/>
          <a:stretch>
            <a:fillRect/>
          </a:stretch>
        </p:blipFill>
        <p:spPr>
          <a:xfrm>
            <a:off x="1600565" y="1891252"/>
            <a:ext cx="2005622" cy="2674163"/>
          </a:xfrm>
          <a:prstGeom prst="rect">
            <a:avLst/>
          </a:prstGeom>
        </p:spPr>
      </p:pic>
      <p:pic>
        <p:nvPicPr>
          <p:cNvPr id="8" name="Picture 7">
            <a:extLst>
              <a:ext uri="{FF2B5EF4-FFF2-40B4-BE49-F238E27FC236}">
                <a16:creationId xmlns="" xmlns:a16="http://schemas.microsoft.com/office/drawing/2014/main" id="{F7ACFD5C-1C8D-47F5-A6C8-A605332AAF63}"/>
              </a:ext>
            </a:extLst>
          </p:cNvPr>
          <p:cNvPicPr>
            <a:picLocks noChangeAspect="1"/>
          </p:cNvPicPr>
          <p:nvPr/>
        </p:nvPicPr>
        <p:blipFill>
          <a:blip r:embed="rId3"/>
          <a:stretch>
            <a:fillRect/>
          </a:stretch>
        </p:blipFill>
        <p:spPr>
          <a:xfrm>
            <a:off x="5555566" y="1891252"/>
            <a:ext cx="2006731" cy="2675641"/>
          </a:xfrm>
          <a:prstGeom prst="rect">
            <a:avLst/>
          </a:prstGeom>
        </p:spPr>
      </p:pic>
    </p:spTree>
    <p:extLst>
      <p:ext uri="{BB962C8B-B14F-4D97-AF65-F5344CB8AC3E}">
        <p14:creationId xmlns:p14="http://schemas.microsoft.com/office/powerpoint/2010/main" val="98529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266700"/>
            <a:ext cx="8953500" cy="1130300"/>
          </a:xfrm>
        </p:spPr>
        <p:txBody>
          <a:bodyPr/>
          <a:lstStyle/>
          <a:p>
            <a:r>
              <a:rPr lang="en-US" sz="2000" dirty="0"/>
              <a:t>No Reduction in Forgiveness </a:t>
            </a:r>
            <a:r>
              <a:rPr lang="en-US" sz="2000" dirty="0" smtClean="0"/>
              <a:t>if </a:t>
            </a:r>
            <a:r>
              <a:rPr lang="en-US" sz="2000" dirty="0"/>
              <a:t>Employee is Fired for Cause, Voluntarily Resigns, or Voluntarily Requests a Reduced Schedule</a:t>
            </a:r>
            <a:endParaRPr lang="en-US" sz="2000" dirty="0">
              <a:latin typeface="Raleway" panose="020B0503030101060003" pitchFamily="34" charset="0"/>
            </a:endParaRP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000" dirty="0"/>
              <a:t>For an employee that is fired for cause, voluntarily resigns, or voluntarily requests a reduced schedule during the covered period or the alternative payroll covered period (the “FTE Reduction Event”), the borrower may count such employee at the same </a:t>
            </a:r>
            <a:br>
              <a:rPr lang="en-US" sz="2000" dirty="0"/>
            </a:br>
            <a:r>
              <a:rPr lang="en-US" sz="2000" dirty="0"/>
              <a:t>full-time equivalency level before FTE Reduction Penalty when calculating the FTE Employee Reduction Penalty.</a:t>
            </a:r>
            <a:endParaRPr lang="en-US" sz="2000" dirty="0">
              <a:latin typeface="Raleway" panose="020B0503030101060003" pitchFamily="34" charset="0"/>
            </a:endParaRPr>
          </a:p>
        </p:txBody>
      </p:sp>
    </p:spTree>
    <p:extLst>
      <p:ext uri="{BB962C8B-B14F-4D97-AF65-F5344CB8AC3E}">
        <p14:creationId xmlns:p14="http://schemas.microsoft.com/office/powerpoint/2010/main" val="188825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88900" y="63500"/>
            <a:ext cx="8953500" cy="1130300"/>
          </a:xfrm>
        </p:spPr>
        <p:txBody>
          <a:bodyPr/>
          <a:lstStyle/>
          <a:p>
            <a:r>
              <a:rPr lang="en-US" sz="2200" dirty="0" smtClean="0"/>
              <a:t>Seventy-Five Percent </a:t>
            </a:r>
            <a:r>
              <a:rPr lang="en-US" sz="2200" dirty="0"/>
              <a:t>Limitation is Applied AFTER the Reductions </a:t>
            </a:r>
            <a:br>
              <a:rPr lang="en-US" sz="2200" dirty="0"/>
            </a:br>
            <a:r>
              <a:rPr lang="en-US" sz="2200" dirty="0" smtClean="0"/>
              <a:t>Due </a:t>
            </a:r>
            <a:r>
              <a:rPr lang="en-US" sz="2200" dirty="0"/>
              <a:t>to Salary/Wages or </a:t>
            </a:r>
            <a:r>
              <a:rPr lang="en-US" sz="2200" dirty="0" smtClean="0"/>
              <a:t>Number </a:t>
            </a:r>
            <a:r>
              <a:rPr lang="en-US" sz="2200" dirty="0"/>
              <a:t>of FTEs</a:t>
            </a:r>
          </a:p>
        </p:txBody>
      </p:sp>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457199" y="1324495"/>
            <a:ext cx="8585201" cy="5279392"/>
          </a:xfrm>
        </p:spPr>
        <p:txBody>
          <a:bodyPr/>
          <a:lstStyle/>
          <a:p>
            <a:r>
              <a:rPr lang="en-US" sz="2800" dirty="0"/>
              <a:t>The forgiveness amount is the </a:t>
            </a:r>
            <a:r>
              <a:rPr lang="en-US" sz="2800" u="sng" dirty="0"/>
              <a:t>lesser of</a:t>
            </a:r>
            <a:r>
              <a:rPr lang="en-US" sz="2800" dirty="0"/>
              <a:t>:</a:t>
            </a:r>
          </a:p>
          <a:p>
            <a:pPr lvl="1"/>
            <a:r>
              <a:rPr lang="en-US" dirty="0">
                <a:latin typeface="Raleway" panose="020B0503030101060003" pitchFamily="34" charset="0"/>
              </a:rPr>
              <a:t>Aggregate payroll and nonpayroll costs reduced by a reduction in wages, a reduction in </a:t>
            </a:r>
            <a:r>
              <a:rPr lang="en-US" dirty="0" smtClean="0">
                <a:latin typeface="Raleway" panose="020B0503030101060003" pitchFamily="34" charset="0"/>
              </a:rPr>
              <a:t>FTEs, </a:t>
            </a:r>
            <a:r>
              <a:rPr lang="en-US" dirty="0">
                <a:latin typeface="Raleway" panose="020B0503030101060003" pitchFamily="34" charset="0"/>
              </a:rPr>
              <a:t>or both (the “Modified Total”);</a:t>
            </a:r>
          </a:p>
          <a:p>
            <a:pPr lvl="1"/>
            <a:r>
              <a:rPr lang="en-US" dirty="0">
                <a:latin typeface="Raleway" panose="020B0503030101060003" pitchFamily="34" charset="0"/>
              </a:rPr>
              <a:t>Aggregate PPP loan amount; or</a:t>
            </a:r>
          </a:p>
          <a:p>
            <a:pPr lvl="1"/>
            <a:r>
              <a:rPr lang="en-US" dirty="0">
                <a:latin typeface="Raleway" panose="020B0503030101060003" pitchFamily="34" charset="0"/>
              </a:rPr>
              <a:t>Aggregate eligible payroll costs ÷ .75.</a:t>
            </a:r>
          </a:p>
          <a:p>
            <a:pPr marL="0" indent="0">
              <a:buNone/>
            </a:pPr>
            <a:endParaRPr lang="en-US" sz="2000" dirty="0">
              <a:latin typeface="Raleway" panose="020B0503030101060003" pitchFamily="34" charset="0"/>
            </a:endParaRPr>
          </a:p>
        </p:txBody>
      </p:sp>
    </p:spTree>
    <p:extLst>
      <p:ext uri="{BB962C8B-B14F-4D97-AF65-F5344CB8AC3E}">
        <p14:creationId xmlns:p14="http://schemas.microsoft.com/office/powerpoint/2010/main" val="137619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26DF55D9-A117-4791-89F1-71D822C1A989}"/>
              </a:ext>
            </a:extLst>
          </p:cNvPr>
          <p:cNvSpPr>
            <a:spLocks noGrp="1"/>
          </p:cNvSpPr>
          <p:nvPr>
            <p:ph idx="1"/>
          </p:nvPr>
        </p:nvSpPr>
        <p:spPr>
          <a:xfrm>
            <a:off x="88900" y="2750959"/>
            <a:ext cx="8953500" cy="1409561"/>
          </a:xfrm>
        </p:spPr>
        <p:txBody>
          <a:bodyPr/>
          <a:lstStyle/>
          <a:p>
            <a:pPr marL="0" indent="0" algn="ctr">
              <a:buNone/>
            </a:pPr>
            <a:r>
              <a:rPr lang="en-US" sz="6600" dirty="0" smtClean="0"/>
              <a:t>Questions?</a:t>
            </a:r>
            <a:endParaRPr lang="en-US" sz="6600" dirty="0"/>
          </a:p>
          <a:p>
            <a:pPr marL="0" indent="0" algn="ctr">
              <a:buNone/>
            </a:pPr>
            <a:endParaRPr lang="en-US" sz="2000" dirty="0">
              <a:latin typeface="Raleway" panose="020B0503030101060003" pitchFamily="34" charset="0"/>
            </a:endParaRPr>
          </a:p>
        </p:txBody>
      </p:sp>
    </p:spTree>
    <p:extLst>
      <p:ext uri="{BB962C8B-B14F-4D97-AF65-F5344CB8AC3E}">
        <p14:creationId xmlns:p14="http://schemas.microsoft.com/office/powerpoint/2010/main" val="10162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latin typeface="Raleway"/>
              </a:rPr>
              <a:t>Interim Final Rule on SBA Loan Review Procedures and Related Borrower and Lender Responsibilities</a:t>
            </a:r>
          </a:p>
        </p:txBody>
      </p:sp>
    </p:spTree>
    <p:extLst>
      <p:ext uri="{BB962C8B-B14F-4D97-AF65-F5344CB8AC3E}">
        <p14:creationId xmlns:p14="http://schemas.microsoft.com/office/powerpoint/2010/main" val="339590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
            </a:r>
            <a:br>
              <a:rPr lang="en-US" sz="2400" dirty="0"/>
            </a:br>
            <a:r>
              <a:rPr lang="en-US" sz="3600" dirty="0" smtClean="0"/>
              <a:t>General Process </a:t>
            </a:r>
            <a:endParaRPr lang="en-US" sz="3600" dirty="0"/>
          </a:p>
        </p:txBody>
      </p:sp>
      <p:sp>
        <p:nvSpPr>
          <p:cNvPr id="3" name="Content Placeholder 2"/>
          <p:cNvSpPr>
            <a:spLocks noGrp="1"/>
          </p:cNvSpPr>
          <p:nvPr>
            <p:ph idx="1"/>
          </p:nvPr>
        </p:nvSpPr>
        <p:spPr/>
        <p:txBody>
          <a:bodyPr/>
          <a:lstStyle/>
          <a:p>
            <a:pPr algn="just"/>
            <a:r>
              <a:rPr lang="en-US" sz="1800" dirty="0">
                <a:latin typeface="Raleway"/>
              </a:rPr>
              <a:t>Lenders have 60 days within which to make a decision on forgiveness that gets forwarded to the SBA.</a:t>
            </a:r>
          </a:p>
          <a:p>
            <a:pPr lvl="1" algn="just"/>
            <a:r>
              <a:rPr lang="en-US" sz="1400" dirty="0">
                <a:latin typeface="Raleway"/>
              </a:rPr>
              <a:t>Decision of approval, </a:t>
            </a:r>
            <a:r>
              <a:rPr lang="en-US" sz="1400" dirty="0" smtClean="0">
                <a:latin typeface="Raleway"/>
              </a:rPr>
              <a:t>denial, </a:t>
            </a:r>
            <a:r>
              <a:rPr lang="en-US" sz="1400" dirty="0">
                <a:latin typeface="Raleway"/>
              </a:rPr>
              <a:t>or denial without prejudice (due to pending SBA review). Lender must include rationale for denial.</a:t>
            </a:r>
          </a:p>
          <a:p>
            <a:pPr algn="just"/>
            <a:r>
              <a:rPr lang="en-US" sz="1800" dirty="0">
                <a:latin typeface="Raleway"/>
              </a:rPr>
              <a:t>Subject to the SBA’s review of the loan or application, the SBA will remit the loan amount (with </a:t>
            </a:r>
            <a:r>
              <a:rPr lang="en-US" sz="1800" dirty="0" smtClean="0">
                <a:latin typeface="Raleway"/>
              </a:rPr>
              <a:t>1 percent </a:t>
            </a:r>
            <a:r>
              <a:rPr lang="en-US" sz="1800" dirty="0">
                <a:latin typeface="Raleway"/>
              </a:rPr>
              <a:t>interest) to the lender within 90 days. </a:t>
            </a:r>
          </a:p>
          <a:p>
            <a:pPr lvl="1" algn="just"/>
            <a:r>
              <a:rPr lang="en-US" sz="1400" dirty="0">
                <a:latin typeface="Raleway"/>
              </a:rPr>
              <a:t>Lenders will submit Loan Forgiveness Calculation Form, PPP Schedule A, and (optional) PPP Borrower Demographic Form (if submitted to </a:t>
            </a:r>
            <a:r>
              <a:rPr lang="en-US" sz="1400" dirty="0" smtClean="0">
                <a:latin typeface="Raleway"/>
              </a:rPr>
              <a:t>lender – no </a:t>
            </a:r>
            <a:r>
              <a:rPr lang="en-US" sz="1400" dirty="0">
                <a:latin typeface="Raleway"/>
              </a:rPr>
              <a:t>reason to submit to lender).</a:t>
            </a:r>
            <a:endParaRPr lang="en-US" sz="1800" dirty="0">
              <a:latin typeface="Raleway"/>
            </a:endParaRPr>
          </a:p>
          <a:p>
            <a:pPr algn="just"/>
            <a:r>
              <a:rPr lang="en-US" sz="1800" dirty="0">
                <a:latin typeface="Raleway"/>
              </a:rPr>
              <a:t>Borrowers must retain records for six years after the date on which the loan is forgiven – the SBA has this same amount of time within which to inspect records. The SBA will contact the borrower directly or the lender, which must then contact the borrower within </a:t>
            </a:r>
            <a:r>
              <a:rPr lang="en-US" sz="1800" dirty="0" smtClean="0">
                <a:latin typeface="Raleway"/>
              </a:rPr>
              <a:t>five </a:t>
            </a:r>
            <a:r>
              <a:rPr lang="en-US" sz="1800" dirty="0">
                <a:latin typeface="Raleway"/>
              </a:rPr>
              <a:t>days. </a:t>
            </a:r>
          </a:p>
          <a:p>
            <a:pPr algn="just"/>
            <a:endParaRPr lang="en-US" sz="1200" dirty="0"/>
          </a:p>
        </p:txBody>
      </p:sp>
    </p:spTree>
    <p:extLst>
      <p:ext uri="{BB962C8B-B14F-4D97-AF65-F5344CB8AC3E}">
        <p14:creationId xmlns:p14="http://schemas.microsoft.com/office/powerpoint/2010/main" val="155464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418"/>
            <a:ext cx="8229600" cy="802508"/>
          </a:xfrm>
        </p:spPr>
        <p:txBody>
          <a:bodyPr/>
          <a:lstStyle/>
          <a:p>
            <a:r>
              <a:rPr lang="en-US" sz="3600" dirty="0">
                <a:latin typeface="Raleway" panose="020B0503030101060003" pitchFamily="34" charset="0"/>
              </a:rPr>
              <a:t>What </a:t>
            </a:r>
            <a:r>
              <a:rPr lang="en-US" sz="3600" dirty="0" smtClean="0">
                <a:latin typeface="Raleway" panose="020B0503030101060003" pitchFamily="34" charset="0"/>
              </a:rPr>
              <a:t>Will </a:t>
            </a:r>
            <a:r>
              <a:rPr lang="en-US" sz="3600" dirty="0"/>
              <a:t>B</a:t>
            </a:r>
            <a:r>
              <a:rPr lang="en-US" sz="3600" dirty="0" smtClean="0">
                <a:latin typeface="Raleway" panose="020B0503030101060003" pitchFamily="34" charset="0"/>
              </a:rPr>
              <a:t>e </a:t>
            </a:r>
            <a:r>
              <a:rPr lang="en-US" sz="3600" dirty="0"/>
              <a:t>R</a:t>
            </a:r>
            <a:r>
              <a:rPr lang="en-US" sz="3600" dirty="0" smtClean="0">
                <a:latin typeface="Raleway" panose="020B0503030101060003" pitchFamily="34" charset="0"/>
              </a:rPr>
              <a:t>eviewed</a:t>
            </a:r>
            <a:r>
              <a:rPr lang="en-US" sz="3600" dirty="0">
                <a:latin typeface="Raleway" panose="020B0503030101060003" pitchFamily="34" charset="0"/>
              </a:rPr>
              <a:t>?</a:t>
            </a:r>
            <a:r>
              <a:rPr lang="en-US" dirty="0">
                <a:latin typeface="Raleway" panose="020B0503030101060003" pitchFamily="34" charset="0"/>
              </a:rPr>
              <a:t/>
            </a:r>
            <a:br>
              <a:rPr lang="en-US" dirty="0">
                <a:latin typeface="Raleway" panose="020B0503030101060003" pitchFamily="34" charset="0"/>
              </a:rPr>
            </a:br>
            <a:endParaRPr lang="en-US" dirty="0">
              <a:latin typeface="Raleway" panose="020B0503030101060003" pitchFamily="34" charset="0"/>
            </a:endParaRPr>
          </a:p>
        </p:txBody>
      </p:sp>
      <p:sp>
        <p:nvSpPr>
          <p:cNvPr id="3" name="Content Placeholder 2"/>
          <p:cNvSpPr>
            <a:spLocks noGrp="1"/>
          </p:cNvSpPr>
          <p:nvPr>
            <p:ph idx="1"/>
          </p:nvPr>
        </p:nvSpPr>
        <p:spPr/>
        <p:txBody>
          <a:bodyPr/>
          <a:lstStyle/>
          <a:p>
            <a:pPr marL="0" indent="0">
              <a:buNone/>
            </a:pPr>
            <a:r>
              <a:rPr lang="en-US" sz="1800" dirty="0">
                <a:latin typeface="Raleway"/>
              </a:rPr>
              <a:t>Borrowers at $2 million and under:</a:t>
            </a:r>
          </a:p>
          <a:p>
            <a:r>
              <a:rPr lang="en-US" sz="1800" dirty="0">
                <a:latin typeface="Raleway"/>
              </a:rPr>
              <a:t>Eligibility;</a:t>
            </a:r>
          </a:p>
          <a:p>
            <a:r>
              <a:rPr lang="en-US" sz="1800" dirty="0">
                <a:latin typeface="Raleway"/>
              </a:rPr>
              <a:t>Loan amounts and use of proceeds; and</a:t>
            </a:r>
          </a:p>
          <a:p>
            <a:r>
              <a:rPr lang="en-US" sz="1800" dirty="0">
                <a:latin typeface="Raleway"/>
              </a:rPr>
              <a:t>Forgiveness amounts.</a:t>
            </a:r>
          </a:p>
          <a:p>
            <a:endParaRPr lang="en-US" sz="1800" dirty="0">
              <a:latin typeface="Raleway"/>
            </a:endParaRPr>
          </a:p>
          <a:p>
            <a:pPr marL="0" indent="0">
              <a:buNone/>
            </a:pPr>
            <a:r>
              <a:rPr lang="en-US" sz="1800" dirty="0">
                <a:latin typeface="Raleway"/>
              </a:rPr>
              <a:t>Borrowers over $2 million:</a:t>
            </a:r>
          </a:p>
          <a:p>
            <a:r>
              <a:rPr lang="en-US" sz="1800" dirty="0">
                <a:latin typeface="Raleway"/>
              </a:rPr>
              <a:t>Everything above; and </a:t>
            </a:r>
          </a:p>
          <a:p>
            <a:r>
              <a:rPr lang="en-US" sz="1800" dirty="0">
                <a:latin typeface="Raleway"/>
              </a:rPr>
              <a:t>Certification that “current economic uncertainty makes this loan request necessary to support the ongoing operations of the </a:t>
            </a:r>
            <a:r>
              <a:rPr lang="en-US" sz="1800" dirty="0" smtClean="0">
                <a:latin typeface="Raleway"/>
              </a:rPr>
              <a:t>applicant</a:t>
            </a:r>
            <a:r>
              <a:rPr lang="en-US" sz="1800" dirty="0">
                <a:latin typeface="Raleway"/>
              </a:rPr>
              <a:t>.” </a:t>
            </a:r>
          </a:p>
        </p:txBody>
      </p:sp>
    </p:spTree>
    <p:extLst>
      <p:ext uri="{BB962C8B-B14F-4D97-AF65-F5344CB8AC3E}">
        <p14:creationId xmlns:p14="http://schemas.microsoft.com/office/powerpoint/2010/main" val="116067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320"/>
            <a:ext cx="8229600" cy="843605"/>
          </a:xfrm>
        </p:spPr>
        <p:txBody>
          <a:bodyPr/>
          <a:lstStyle/>
          <a:p>
            <a:r>
              <a:rPr lang="en-US" sz="3600" dirty="0">
                <a:latin typeface="Raleway" panose="020B0503030101060003" pitchFamily="34" charset="0"/>
              </a:rPr>
              <a:t>Appeal </a:t>
            </a:r>
            <a:r>
              <a:rPr lang="en-US" sz="3600" dirty="0" smtClean="0">
                <a:latin typeface="Raleway" panose="020B0503030101060003" pitchFamily="34" charset="0"/>
              </a:rPr>
              <a:t>Process</a:t>
            </a:r>
            <a:r>
              <a:rPr lang="en-US" dirty="0"/>
              <a:t/>
            </a:r>
            <a:br>
              <a:rPr lang="en-US" dirty="0"/>
            </a:br>
            <a:endParaRPr lang="en-US" dirty="0"/>
          </a:p>
        </p:txBody>
      </p:sp>
      <p:sp>
        <p:nvSpPr>
          <p:cNvPr id="3" name="Content Placeholder 2"/>
          <p:cNvSpPr>
            <a:spLocks noGrp="1"/>
          </p:cNvSpPr>
          <p:nvPr>
            <p:ph idx="1"/>
          </p:nvPr>
        </p:nvSpPr>
        <p:spPr>
          <a:xfrm>
            <a:off x="457200" y="1528682"/>
            <a:ext cx="8229600" cy="3600365"/>
          </a:xfrm>
        </p:spPr>
        <p:txBody>
          <a:bodyPr/>
          <a:lstStyle/>
          <a:p>
            <a:pPr algn="just"/>
            <a:r>
              <a:rPr lang="en-US" sz="1800" dirty="0">
                <a:latin typeface="Raleway"/>
              </a:rPr>
              <a:t>Lenders with a negative finding must inform borrowers and request additional information – all information submitted to the SBA for review.</a:t>
            </a:r>
          </a:p>
          <a:p>
            <a:pPr lvl="1" algn="just"/>
            <a:r>
              <a:rPr lang="en-US" sz="1400" dirty="0">
                <a:latin typeface="Raleway"/>
              </a:rPr>
              <a:t>Lenders confirm receipt of certifications and attestation, </a:t>
            </a:r>
            <a:r>
              <a:rPr lang="en-US" sz="1400" dirty="0" smtClean="0">
                <a:latin typeface="Raleway"/>
              </a:rPr>
              <a:t>documentation, </a:t>
            </a:r>
            <a:r>
              <a:rPr lang="en-US" sz="1400" dirty="0">
                <a:latin typeface="Raleway"/>
              </a:rPr>
              <a:t>and calculations based on documentation. </a:t>
            </a:r>
            <a:r>
              <a:rPr lang="en-US" sz="1400" dirty="0" smtClean="0">
                <a:latin typeface="Raleway"/>
              </a:rPr>
              <a:t>Good-faith </a:t>
            </a:r>
            <a:r>
              <a:rPr lang="en-US" sz="1400" dirty="0">
                <a:latin typeface="Raleway"/>
              </a:rPr>
              <a:t>effort based on records </a:t>
            </a:r>
            <a:r>
              <a:rPr lang="en-US" sz="1400" dirty="0" smtClean="0">
                <a:latin typeface="Raleway"/>
              </a:rPr>
              <a:t>(third-party </a:t>
            </a:r>
            <a:r>
              <a:rPr lang="en-US" sz="1400" dirty="0">
                <a:latin typeface="Raleway"/>
              </a:rPr>
              <a:t>payroll providers = less scrutiny).</a:t>
            </a:r>
          </a:p>
          <a:p>
            <a:pPr lvl="1" algn="just"/>
            <a:r>
              <a:rPr lang="en-US" sz="1400" dirty="0">
                <a:latin typeface="Raleway"/>
              </a:rPr>
              <a:t>Borrowers have 30 days from lender decision to appeal to SBA – lenders are supposed to work with borrowers before submitting final decision.</a:t>
            </a:r>
          </a:p>
          <a:p>
            <a:pPr algn="just"/>
            <a:r>
              <a:rPr lang="en-US" sz="1800" dirty="0">
                <a:latin typeface="Raleway"/>
              </a:rPr>
              <a:t>SBA may contact borrowers directly – failure to respond may deem borrower ineligible.</a:t>
            </a:r>
          </a:p>
          <a:p>
            <a:pPr algn="just"/>
            <a:r>
              <a:rPr lang="en-US" sz="1800" dirty="0">
                <a:latin typeface="Raleway"/>
              </a:rPr>
              <a:t>Ineligibility determination – borrowers can appeal (further guidance to be released). If determined ineligible, borrowers have to repay the loan (at </a:t>
            </a:r>
            <a:r>
              <a:rPr lang="en-US" sz="1800" dirty="0" smtClean="0">
                <a:latin typeface="Raleway"/>
              </a:rPr>
              <a:t>1 percent </a:t>
            </a:r>
            <a:r>
              <a:rPr lang="en-US" sz="1800" dirty="0">
                <a:latin typeface="Raleway"/>
              </a:rPr>
              <a:t>interest). The loan becomes non-recourse if not paid back. Lenders not entitled to processing fee.</a:t>
            </a:r>
          </a:p>
          <a:p>
            <a:pPr algn="just"/>
            <a:endParaRPr lang="en-US" sz="1800" dirty="0">
              <a:latin typeface="Raleway"/>
            </a:endParaRPr>
          </a:p>
          <a:p>
            <a:pPr algn="just"/>
            <a:endParaRPr lang="en-US" sz="1800" dirty="0">
              <a:latin typeface="Raleway"/>
            </a:endParaRPr>
          </a:p>
          <a:p>
            <a:pPr algn="just"/>
            <a:endParaRPr lang="en-US" sz="1800" dirty="0">
              <a:latin typeface="Raleway"/>
            </a:endParaRPr>
          </a:p>
        </p:txBody>
      </p:sp>
    </p:spTree>
    <p:extLst>
      <p:ext uri="{BB962C8B-B14F-4D97-AF65-F5344CB8AC3E}">
        <p14:creationId xmlns:p14="http://schemas.microsoft.com/office/powerpoint/2010/main" val="239574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03193EC-0BDE-4565-83EF-622EC2F046CF}"/>
              </a:ext>
            </a:extLst>
          </p:cNvPr>
          <p:cNvSpPr>
            <a:spLocks noGrp="1"/>
          </p:cNvSpPr>
          <p:nvPr>
            <p:ph type="title"/>
          </p:nvPr>
        </p:nvSpPr>
        <p:spPr>
          <a:xfrm>
            <a:off x="482600" y="2120026"/>
            <a:ext cx="8229600" cy="1791574"/>
          </a:xfrm>
        </p:spPr>
        <p:txBody>
          <a:bodyPr/>
          <a:lstStyle/>
          <a:p>
            <a:r>
              <a:rPr lang="en-US" sz="4000" dirty="0">
                <a:latin typeface="Raleway" panose="020B0503030101060003" pitchFamily="34" charset="0"/>
              </a:rPr>
              <a:t>Interim Final Rule on </a:t>
            </a:r>
            <a:br>
              <a:rPr lang="en-US" sz="4000" dirty="0">
                <a:latin typeface="Raleway" panose="020B0503030101060003" pitchFamily="34" charset="0"/>
              </a:rPr>
            </a:br>
            <a:r>
              <a:rPr lang="en-US" sz="4000" dirty="0">
                <a:latin typeface="Raleway" panose="020B0503030101060003" pitchFamily="34" charset="0"/>
              </a:rPr>
              <a:t>Loan Forgiveness</a:t>
            </a:r>
          </a:p>
        </p:txBody>
      </p:sp>
    </p:spTree>
    <p:extLst>
      <p:ext uri="{BB962C8B-B14F-4D97-AF65-F5344CB8AC3E}">
        <p14:creationId xmlns:p14="http://schemas.microsoft.com/office/powerpoint/2010/main" val="129308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048"/>
            <a:ext cx="8229600" cy="853878"/>
          </a:xfrm>
        </p:spPr>
        <p:txBody>
          <a:bodyPr/>
          <a:lstStyle/>
          <a:p>
            <a:r>
              <a:rPr lang="en-US" sz="3600" dirty="0">
                <a:latin typeface="Raleway"/>
              </a:rPr>
              <a:t>Payroll </a:t>
            </a:r>
            <a:r>
              <a:rPr lang="en-US" sz="3600" dirty="0" smtClean="0">
                <a:latin typeface="Raleway"/>
              </a:rPr>
              <a:t>Costs </a:t>
            </a:r>
            <a:r>
              <a:rPr lang="en-US" sz="3600" dirty="0">
                <a:latin typeface="Raleway"/>
              </a:rPr>
              <a:t>E</a:t>
            </a:r>
            <a:r>
              <a:rPr lang="en-US" sz="3600" dirty="0" smtClean="0">
                <a:latin typeface="Raleway"/>
              </a:rPr>
              <a:t>ligible </a:t>
            </a:r>
            <a:r>
              <a:rPr lang="en-US" sz="3600" dirty="0">
                <a:latin typeface="Raleway"/>
              </a:rPr>
              <a:t>for </a:t>
            </a:r>
            <a:r>
              <a:rPr lang="en-US" sz="3600" dirty="0" smtClean="0">
                <a:latin typeface="Raleway"/>
              </a:rPr>
              <a:t>Forgiveness</a:t>
            </a:r>
            <a:endParaRPr lang="en-US" sz="3600" dirty="0">
              <a:latin typeface="Raleway"/>
            </a:endParaRPr>
          </a:p>
        </p:txBody>
      </p:sp>
      <p:sp>
        <p:nvSpPr>
          <p:cNvPr id="3" name="Content Placeholder 2"/>
          <p:cNvSpPr>
            <a:spLocks noGrp="1"/>
          </p:cNvSpPr>
          <p:nvPr>
            <p:ph idx="1"/>
          </p:nvPr>
        </p:nvSpPr>
        <p:spPr>
          <a:xfrm>
            <a:off x="457200" y="1528682"/>
            <a:ext cx="8229600" cy="4073332"/>
          </a:xfrm>
        </p:spPr>
        <p:txBody>
          <a:bodyPr/>
          <a:lstStyle/>
          <a:p>
            <a:r>
              <a:rPr lang="en-US" sz="1600" dirty="0">
                <a:latin typeface="Raleway"/>
              </a:rPr>
              <a:t>Costs incurred between (choice of) the covered period  (if bi-weekly payroll cycle) “alternative payroll covered period” that begins </a:t>
            </a:r>
            <a:r>
              <a:rPr lang="en-US" sz="1600" dirty="0" smtClean="0">
                <a:latin typeface="Raleway"/>
              </a:rPr>
              <a:t>on </a:t>
            </a:r>
            <a:r>
              <a:rPr lang="en-US" sz="1600" dirty="0">
                <a:latin typeface="Raleway"/>
              </a:rPr>
              <a:t>first day of first payroll cycle following disbursement.</a:t>
            </a:r>
          </a:p>
          <a:p>
            <a:r>
              <a:rPr lang="en-US" sz="1600" dirty="0">
                <a:latin typeface="Raleway"/>
              </a:rPr>
              <a:t>Costs paid </a:t>
            </a:r>
            <a:r>
              <a:rPr lang="en-US" sz="1600" i="1" dirty="0">
                <a:latin typeface="Raleway"/>
              </a:rPr>
              <a:t>or </a:t>
            </a:r>
            <a:r>
              <a:rPr lang="en-US" sz="1600" dirty="0">
                <a:latin typeface="Raleway"/>
              </a:rPr>
              <a:t>incurred during the chosen period.</a:t>
            </a:r>
          </a:p>
          <a:p>
            <a:r>
              <a:rPr lang="en-US" sz="1600" dirty="0">
                <a:latin typeface="Raleway"/>
              </a:rPr>
              <a:t>“Paid” on date paychecks are distributed or the borrower originates an ACH credit transaction.</a:t>
            </a:r>
          </a:p>
          <a:p>
            <a:r>
              <a:rPr lang="en-US" sz="1600" dirty="0">
                <a:latin typeface="Raleway"/>
              </a:rPr>
              <a:t>“Incurred” on date pay earned (employee worked) or if employee not performing services but on payroll, the date employee would have worked.</a:t>
            </a:r>
          </a:p>
          <a:p>
            <a:pPr lvl="1"/>
            <a:r>
              <a:rPr lang="en-US" sz="1600" dirty="0">
                <a:latin typeface="Raleway"/>
              </a:rPr>
              <a:t>Payroll costs incurred during last payroll period of chosen period if paid on next regular payroll cycle.</a:t>
            </a:r>
          </a:p>
          <a:p>
            <a:r>
              <a:rPr lang="en-US" sz="1600" dirty="0">
                <a:latin typeface="Raleway"/>
              </a:rPr>
              <a:t>Includes payments to furloughed employees, </a:t>
            </a:r>
            <a:r>
              <a:rPr lang="en-US" sz="1600" dirty="0" smtClean="0">
                <a:latin typeface="Raleway"/>
              </a:rPr>
              <a:t>bonuses, </a:t>
            </a:r>
            <a:r>
              <a:rPr lang="en-US" sz="1600" dirty="0">
                <a:latin typeface="Raleway"/>
              </a:rPr>
              <a:t>and hazard pay (capped).</a:t>
            </a:r>
          </a:p>
          <a:p>
            <a:r>
              <a:rPr lang="en-US" sz="1600" dirty="0">
                <a:latin typeface="Raleway"/>
              </a:rPr>
              <a:t>Self-employment – capped at lesser of annualized $100k ($15,385) or 8/52 of 2019 net earnings from self-employment (multiply latter amount by .9285 for general partners and do not </a:t>
            </a:r>
            <a:r>
              <a:rPr lang="en-US" sz="1600" dirty="0" smtClean="0">
                <a:latin typeface="Raleway"/>
              </a:rPr>
              <a:t>include health care </a:t>
            </a:r>
            <a:r>
              <a:rPr lang="en-US" sz="1600" dirty="0">
                <a:latin typeface="Raleway"/>
              </a:rPr>
              <a:t>or retirement costs).</a:t>
            </a:r>
          </a:p>
        </p:txBody>
      </p:sp>
    </p:spTree>
    <p:extLst>
      <p:ext uri="{BB962C8B-B14F-4D97-AF65-F5344CB8AC3E}">
        <p14:creationId xmlns:p14="http://schemas.microsoft.com/office/powerpoint/2010/main" val="175893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6" y="380144"/>
            <a:ext cx="8640566" cy="812782"/>
          </a:xfrm>
        </p:spPr>
        <p:txBody>
          <a:bodyPr/>
          <a:lstStyle/>
          <a:p>
            <a:r>
              <a:rPr lang="en-US" sz="3300" dirty="0" err="1">
                <a:latin typeface="Raleway" panose="020B0503030101060003" pitchFamily="34" charset="0"/>
              </a:rPr>
              <a:t>Nonpayroll</a:t>
            </a:r>
            <a:r>
              <a:rPr lang="en-US" sz="3300" dirty="0">
                <a:latin typeface="Raleway" panose="020B0503030101060003" pitchFamily="34" charset="0"/>
              </a:rPr>
              <a:t> </a:t>
            </a:r>
            <a:r>
              <a:rPr lang="en-US" sz="3300" dirty="0" smtClean="0">
                <a:latin typeface="Raleway" panose="020B0503030101060003" pitchFamily="34" charset="0"/>
              </a:rPr>
              <a:t>Costs </a:t>
            </a:r>
            <a:r>
              <a:rPr lang="en-US" sz="3300" dirty="0"/>
              <a:t>E</a:t>
            </a:r>
            <a:r>
              <a:rPr lang="en-US" sz="3300" dirty="0" smtClean="0">
                <a:latin typeface="Raleway" panose="020B0503030101060003" pitchFamily="34" charset="0"/>
              </a:rPr>
              <a:t>ligible </a:t>
            </a:r>
            <a:r>
              <a:rPr lang="en-US" sz="3300" dirty="0">
                <a:latin typeface="Raleway" panose="020B0503030101060003" pitchFamily="34" charset="0"/>
              </a:rPr>
              <a:t>for </a:t>
            </a:r>
            <a:r>
              <a:rPr lang="en-US" sz="3300" dirty="0"/>
              <a:t>F</a:t>
            </a:r>
            <a:r>
              <a:rPr lang="en-US" sz="3300" dirty="0" smtClean="0">
                <a:latin typeface="Raleway" panose="020B0503030101060003" pitchFamily="34" charset="0"/>
              </a:rPr>
              <a:t>orgiveness</a:t>
            </a:r>
            <a:endParaRPr lang="en-US" sz="3300" dirty="0">
              <a:latin typeface="Raleway" panose="020B0503030101060003" pitchFamily="34" charset="0"/>
            </a:endParaRPr>
          </a:p>
        </p:txBody>
      </p:sp>
      <p:sp>
        <p:nvSpPr>
          <p:cNvPr id="3" name="Content Placeholder 2"/>
          <p:cNvSpPr>
            <a:spLocks noGrp="1"/>
          </p:cNvSpPr>
          <p:nvPr>
            <p:ph idx="1"/>
          </p:nvPr>
        </p:nvSpPr>
        <p:spPr/>
        <p:txBody>
          <a:bodyPr/>
          <a:lstStyle/>
          <a:p>
            <a:r>
              <a:rPr lang="en-US" sz="2000" dirty="0">
                <a:latin typeface="Raleway" panose="020B0503030101060003" pitchFamily="34" charset="0"/>
              </a:rPr>
              <a:t>No alternative covered period.</a:t>
            </a:r>
          </a:p>
          <a:p>
            <a:r>
              <a:rPr lang="en-US" sz="2000" dirty="0">
                <a:latin typeface="Raleway" panose="020B0503030101060003" pitchFamily="34" charset="0"/>
              </a:rPr>
              <a:t>Costs paid during covered period or incurred during covered period and paid on next regular billing cycle.</a:t>
            </a:r>
          </a:p>
          <a:p>
            <a:r>
              <a:rPr lang="en-US" sz="2000" dirty="0" smtClean="0">
                <a:latin typeface="Raleway" panose="020B0503030101060003" pitchFamily="34" charset="0"/>
              </a:rPr>
              <a:t>No </a:t>
            </a:r>
            <a:r>
              <a:rPr lang="en-US" sz="2000" dirty="0">
                <a:latin typeface="Raleway" panose="020B0503030101060003" pitchFamily="34" charset="0"/>
              </a:rPr>
              <a:t>advance payments or mortgage interest or principal.</a:t>
            </a:r>
          </a:p>
          <a:p>
            <a:r>
              <a:rPr lang="en-US" sz="2000" dirty="0">
                <a:latin typeface="Raleway" panose="020B0503030101060003" pitchFamily="34" charset="0"/>
              </a:rPr>
              <a:t>Documentation required for payroll and nonpayroll costs listed on page 10 of the loan forgiveness application – tax forms, bank statements, payroll reports, lease agreements, mortgage obligations, and other documents.  </a:t>
            </a:r>
          </a:p>
        </p:txBody>
      </p:sp>
    </p:spTree>
    <p:extLst>
      <p:ext uri="{BB962C8B-B14F-4D97-AF65-F5344CB8AC3E}">
        <p14:creationId xmlns:p14="http://schemas.microsoft.com/office/powerpoint/2010/main" val="379136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1893</Words>
  <Application>Microsoft Office PowerPoint</Application>
  <PresentationFormat>On-screen Show (4:3)</PresentationFormat>
  <Paragraphs>101</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Paycheck Protection Program  Loan Forgiveness Webinar</vt:lpstr>
      <vt:lpstr>Presented by:</vt:lpstr>
      <vt:lpstr>PowerPoint Presentation</vt:lpstr>
      <vt:lpstr> General Process </vt:lpstr>
      <vt:lpstr>What Will Be Reviewed? </vt:lpstr>
      <vt:lpstr>Appeal Process </vt:lpstr>
      <vt:lpstr>Interim Final Rule on  Loan Forgiveness</vt:lpstr>
      <vt:lpstr>Payroll Costs Eligible for Forgiveness</vt:lpstr>
      <vt:lpstr>Nonpayroll Costs Eligible for Forgiveness</vt:lpstr>
      <vt:lpstr>Reductions in the Forgiveness Amount </vt:lpstr>
      <vt:lpstr>Summary of Three Tests for Reductions and List </vt:lpstr>
      <vt:lpstr>Laid-Off Employees or Reduction in Hours with Offer to Rehire or Reinstate</vt:lpstr>
      <vt:lpstr>Effect of Reduction in Borrower’s Number of FTE  Employees has on the Loan Forgiveness Amount</vt:lpstr>
      <vt:lpstr>PPP Definition of FTE</vt:lpstr>
      <vt:lpstr>Borrower’s Calculations of FTE Employees</vt:lpstr>
      <vt:lpstr>Borrower’s Calculations of FTE Employees (cont.)</vt:lpstr>
      <vt:lpstr>Effect of Borrower’s Reduction in Employees’ Salary or Wages on the Loan Forgiveness Amount</vt:lpstr>
      <vt:lpstr>Method for Borrowers Seeking Loan Forgiveness to Account for the Reduction Based on a Reduction in the Number of Employees Relative to the Reduction Relating to Salary and Wages</vt:lpstr>
      <vt:lpstr>Restoring Reductions Made to Employee Salaries and Wages or FTE Employees</vt:lpstr>
      <vt:lpstr>No Reduction in Forgiveness if Employee is Fired for Cause, Voluntarily Resigns, or Voluntarily Requests a Reduced Schedule</vt:lpstr>
      <vt:lpstr>Seventy-Five Percent Limitation is Applied AFTER the Reductions  Due to Salary/Wages or Number of FTEs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Lucal</dc:creator>
  <cp:lastModifiedBy>Wendy  Byrne</cp:lastModifiedBy>
  <cp:revision>28</cp:revision>
  <dcterms:modified xsi:type="dcterms:W3CDTF">2020-05-28T21:15:16Z</dcterms:modified>
</cp:coreProperties>
</file>